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58" r:id="rId5"/>
    <p:sldId id="283" r:id="rId6"/>
    <p:sldId id="262" r:id="rId7"/>
    <p:sldId id="263" r:id="rId8"/>
    <p:sldId id="268" r:id="rId9"/>
    <p:sldId id="269" r:id="rId10"/>
    <p:sldId id="270" r:id="rId11"/>
    <p:sldId id="264" r:id="rId12"/>
    <p:sldId id="265" r:id="rId13"/>
    <p:sldId id="271" r:id="rId14"/>
    <p:sldId id="266" r:id="rId15"/>
    <p:sldId id="272" r:id="rId16"/>
    <p:sldId id="267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1074" y="-3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5A2D-2A0C-49E3-8C4D-6D6A6AE40DA0}" type="datetimeFigureOut">
              <a:rPr lang="pt-BR" smtClean="0"/>
              <a:t>20/08/2018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7DFE3-71F0-46D1-ADF6-61F9FCB684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4537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5A2D-2A0C-49E3-8C4D-6D6A6AE40DA0}" type="datetimeFigureOut">
              <a:rPr lang="pt-BR" smtClean="0"/>
              <a:t>20/08/2018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7DFE3-71F0-46D1-ADF6-61F9FCB684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2116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5A2D-2A0C-49E3-8C4D-6D6A6AE40DA0}" type="datetimeFigureOut">
              <a:rPr lang="pt-BR" smtClean="0"/>
              <a:t>20/08/2018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7DFE3-71F0-46D1-ADF6-61F9FCB684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592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5A2D-2A0C-49E3-8C4D-6D6A6AE40DA0}" type="datetimeFigureOut">
              <a:rPr lang="pt-BR" smtClean="0"/>
              <a:t>20/08/2018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7DFE3-71F0-46D1-ADF6-61F9FCB684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2118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5A2D-2A0C-49E3-8C4D-6D6A6AE40DA0}" type="datetimeFigureOut">
              <a:rPr lang="pt-BR" smtClean="0"/>
              <a:t>20/08/2018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7DFE3-71F0-46D1-ADF6-61F9FCB684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534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5A2D-2A0C-49E3-8C4D-6D6A6AE40DA0}" type="datetimeFigureOut">
              <a:rPr lang="pt-BR" smtClean="0"/>
              <a:t>20/08/2018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7DFE3-71F0-46D1-ADF6-61F9FCB684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0766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5A2D-2A0C-49E3-8C4D-6D6A6AE40DA0}" type="datetimeFigureOut">
              <a:rPr lang="pt-BR" smtClean="0"/>
              <a:t>20/08/2018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7DFE3-71F0-46D1-ADF6-61F9FCB684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523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5A2D-2A0C-49E3-8C4D-6D6A6AE40DA0}" type="datetimeFigureOut">
              <a:rPr lang="pt-BR" smtClean="0"/>
              <a:t>20/08/2018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7DFE3-71F0-46D1-ADF6-61F9FCB684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6408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5A2D-2A0C-49E3-8C4D-6D6A6AE40DA0}" type="datetimeFigureOut">
              <a:rPr lang="pt-BR" smtClean="0"/>
              <a:t>20/08/2018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7DFE3-71F0-46D1-ADF6-61F9FCB684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950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5A2D-2A0C-49E3-8C4D-6D6A6AE40DA0}" type="datetimeFigureOut">
              <a:rPr lang="pt-BR" smtClean="0"/>
              <a:t>20/08/2018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7DFE3-71F0-46D1-ADF6-61F9FCB684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046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5A2D-2A0C-49E3-8C4D-6D6A6AE40DA0}" type="datetimeFigureOut">
              <a:rPr lang="pt-BR" smtClean="0"/>
              <a:t>20/08/2018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7DFE3-71F0-46D1-ADF6-61F9FCB684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741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25A2D-2A0C-49E3-8C4D-6D6A6AE40DA0}" type="datetimeFigureOut">
              <a:rPr lang="pt-BR" smtClean="0"/>
              <a:t>20/08/2018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7DFE3-71F0-46D1-ADF6-61F9FCB684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011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39" y="0"/>
            <a:ext cx="9137041" cy="5139586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9522"/>
            <a:ext cx="8229600" cy="3672408"/>
          </a:xfrm>
        </p:spPr>
        <p:txBody>
          <a:bodyPr>
            <a:normAutofit/>
          </a:bodyPr>
          <a:lstStyle/>
          <a:p>
            <a:r>
              <a:rPr lang="pt-BR" sz="8800" dirty="0" smtClean="0">
                <a:solidFill>
                  <a:schemeClr val="bg1"/>
                </a:solidFill>
                <a:latin typeface="Amatic SC" pitchFamily="2" charset="0"/>
              </a:rPr>
              <a:t>Design </a:t>
            </a:r>
            <a:r>
              <a:rPr lang="pt-BR" sz="8800" dirty="0" err="1" smtClean="0">
                <a:solidFill>
                  <a:schemeClr val="bg1"/>
                </a:solidFill>
                <a:latin typeface="Amatic SC" pitchFamily="2" charset="0"/>
              </a:rPr>
              <a:t>Thinking</a:t>
            </a:r>
            <a:endParaRPr lang="pt-BR" sz="8800" dirty="0">
              <a:solidFill>
                <a:schemeClr val="bg1"/>
              </a:solidFill>
              <a:latin typeface="Amatic S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5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290" name="Picture 2" descr="Resultado de imagem para Ã­cone post 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8420"/>
            <a:ext cx="6881322" cy="456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 rot="21382101">
            <a:off x="3152121" y="1851346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70C0"/>
                </a:solidFill>
                <a:latin typeface="Bradley Hand ITC" panose="03070402050302030203" pitchFamily="66" charset="0"/>
              </a:rPr>
              <a:t>Agora é com você...</a:t>
            </a:r>
            <a:endParaRPr lang="pt-BR" sz="3600" b="1" dirty="0">
              <a:solidFill>
                <a:srgbClr val="0070C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85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2" descr="Resultado de imagem para mapa da empat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3941"/>
            <a:ext cx="8064896" cy="433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30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0" t="19504" r="22374" b="9590"/>
          <a:stretch/>
        </p:blipFill>
        <p:spPr bwMode="auto">
          <a:xfrm>
            <a:off x="323528" y="459631"/>
            <a:ext cx="8352928" cy="440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86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290" name="Picture 2" descr="Resultado de imagem para Ã­cone post 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8420"/>
            <a:ext cx="6881322" cy="456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 rot="21382101">
            <a:off x="3152121" y="1851346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70C0"/>
                </a:solidFill>
                <a:latin typeface="Bradley Hand ITC" panose="03070402050302030203" pitchFamily="66" charset="0"/>
              </a:rPr>
              <a:t>Agora é com você...</a:t>
            </a:r>
            <a:endParaRPr lang="pt-BR" sz="3600" b="1" dirty="0">
              <a:solidFill>
                <a:srgbClr val="0070C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70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146" name="Picture 2" descr="Resultado de imagem para por que aplicar design think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4" t="56270" r="56801" b="4048"/>
          <a:stretch/>
        </p:blipFill>
        <p:spPr bwMode="auto">
          <a:xfrm>
            <a:off x="3618186" y="226368"/>
            <a:ext cx="1907628" cy="175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Resultado de imagem para Ã¡rvore do proble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05366"/>
            <a:ext cx="3810000" cy="361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Ãrvore dos problemas Fonte: Brandt (2014) O produto final do esforÃ§o da construÃ§Ã£o coletiva Ã© a sistematizaÃ§Ã£o da Matriz de Planejamento Orientado por Objetivos, atravÃ©s da qual ocorre: a definiÃ§Ã£o dos resultados esperados e do conjunto de atividades necessÃ¡rias Ã  sua materializaÃ§Ã£o, desdobradas em aÃ§Ãµes especÃ­ficas e convergentes; o estabelecimento de premissas Â 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7" b="2446"/>
          <a:stretch/>
        </p:blipFill>
        <p:spPr bwMode="auto">
          <a:xfrm>
            <a:off x="4932041" y="1815666"/>
            <a:ext cx="3474095" cy="308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51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290" name="Picture 2" descr="Resultado de imagem para Ã­cone post 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8420"/>
            <a:ext cx="6881322" cy="456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 rot="21382101">
            <a:off x="3152121" y="1851346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70C0"/>
                </a:solidFill>
                <a:latin typeface="Bradley Hand ITC" panose="03070402050302030203" pitchFamily="66" charset="0"/>
              </a:rPr>
              <a:t>Agora é com você...</a:t>
            </a:r>
            <a:endParaRPr lang="pt-BR" sz="3600" b="1" dirty="0">
              <a:solidFill>
                <a:srgbClr val="0070C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70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146" name="Picture 2" descr="Resultado de imagem para por que aplicar design think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7" t="56270" r="40737" b="4048"/>
          <a:stretch/>
        </p:blipFill>
        <p:spPr bwMode="auto">
          <a:xfrm>
            <a:off x="3419872" y="249492"/>
            <a:ext cx="1939160" cy="175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61515" y="2007489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Amatic SC"/>
              </a:rPr>
              <a:t>Ideação</a:t>
            </a:r>
          </a:p>
          <a:p>
            <a:pPr marL="342900" indent="-342900" algn="just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chemeClr val="tx1">
                    <a:tint val="75000"/>
                  </a:schemeClr>
                </a:solidFill>
                <a:latin typeface="Amatic SC"/>
              </a:rPr>
              <a:t>Brainstorming</a:t>
            </a:r>
            <a:r>
              <a:rPr lang="pt-BR" sz="2000" dirty="0">
                <a:solidFill>
                  <a:schemeClr val="tx1">
                    <a:tint val="75000"/>
                  </a:schemeClr>
                </a:solidFill>
                <a:latin typeface="Amatic SC"/>
              </a:rPr>
              <a:t>;</a:t>
            </a:r>
          </a:p>
          <a:p>
            <a:pPr marL="342900" indent="-342900" algn="just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pt-BR" sz="2000" dirty="0" err="1" smtClean="0">
                <a:solidFill>
                  <a:schemeClr val="tx1">
                    <a:tint val="75000"/>
                  </a:schemeClr>
                </a:solidFill>
                <a:latin typeface="Amatic SC"/>
              </a:rPr>
              <a:t>Co-criação</a:t>
            </a:r>
            <a:r>
              <a:rPr lang="pt-BR" sz="2000" dirty="0">
                <a:solidFill>
                  <a:schemeClr val="tx1">
                    <a:tint val="75000"/>
                  </a:schemeClr>
                </a:solidFill>
                <a:latin typeface="Amatic SC"/>
              </a:rPr>
              <a:t>;</a:t>
            </a:r>
          </a:p>
          <a:p>
            <a:pPr marL="342900" indent="-342900" algn="just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chemeClr val="tx1">
                    <a:tint val="75000"/>
                  </a:schemeClr>
                </a:solidFill>
                <a:latin typeface="Amatic SC"/>
              </a:rPr>
              <a:t>Matriz </a:t>
            </a:r>
            <a:r>
              <a:rPr lang="pt-BR" sz="2000" dirty="0">
                <a:solidFill>
                  <a:schemeClr val="tx1">
                    <a:tint val="75000"/>
                  </a:schemeClr>
                </a:solidFill>
                <a:latin typeface="Amatic SC"/>
              </a:rPr>
              <a:t>de posicionamento;</a:t>
            </a:r>
          </a:p>
        </p:txBody>
      </p:sp>
    </p:spTree>
    <p:extLst>
      <p:ext uri="{BB962C8B-B14F-4D97-AF65-F5344CB8AC3E}">
        <p14:creationId xmlns:p14="http://schemas.microsoft.com/office/powerpoint/2010/main" val="2765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362" name="Picture 2" descr="Resultado de imagem para brainstorm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0154"/>
            <a:ext cx="4176464" cy="467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3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56381" y="519522"/>
            <a:ext cx="7632848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pt-BR" sz="2800" b="1" dirty="0" err="1" smtClean="0">
                <a:solidFill>
                  <a:schemeClr val="accent6">
                    <a:lumMod val="75000"/>
                  </a:schemeClr>
                </a:solidFill>
                <a:latin typeface="Amatic SC"/>
              </a:rPr>
              <a:t>Co-criação</a:t>
            </a:r>
            <a:endParaRPr lang="pt-BR" sz="2800" b="1" dirty="0" smtClean="0">
              <a:solidFill>
                <a:schemeClr val="accent6">
                  <a:lumMod val="75000"/>
                </a:schemeClr>
              </a:solidFill>
              <a:latin typeface="Amatic SC"/>
            </a:endParaRPr>
          </a:p>
          <a:p>
            <a:pPr>
              <a:spcBef>
                <a:spcPct val="20000"/>
              </a:spcBef>
            </a:pPr>
            <a:endParaRPr lang="pt-BR" sz="2800" b="1" dirty="0" smtClean="0">
              <a:solidFill>
                <a:schemeClr val="accent6">
                  <a:lumMod val="75000"/>
                </a:schemeClr>
              </a:solidFill>
              <a:latin typeface="Amatic SC"/>
            </a:endParaRPr>
          </a:p>
          <a:p>
            <a:pPr>
              <a:spcBef>
                <a:spcPct val="20000"/>
              </a:spcBef>
            </a:pPr>
            <a:endParaRPr lang="pt-BR" sz="2800" b="1" dirty="0" smtClean="0">
              <a:solidFill>
                <a:schemeClr val="accent6">
                  <a:lumMod val="75000"/>
                </a:schemeClr>
              </a:solidFill>
              <a:latin typeface="Amatic SC"/>
            </a:endParaRPr>
          </a:p>
        </p:txBody>
      </p:sp>
      <p:pic>
        <p:nvPicPr>
          <p:cNvPr id="18434" name="Picture 2" descr="Resultado de imagem para co criaÃ§Ã£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545637"/>
            <a:ext cx="8712967" cy="272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93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56381" y="519522"/>
            <a:ext cx="7632848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Amatic SC"/>
              </a:rPr>
              <a:t>Matriz de Posicionamento</a:t>
            </a:r>
          </a:p>
          <a:p>
            <a:pPr>
              <a:spcBef>
                <a:spcPct val="20000"/>
              </a:spcBef>
            </a:pPr>
            <a:endParaRPr lang="pt-BR" sz="2800" b="1" dirty="0" smtClean="0">
              <a:solidFill>
                <a:schemeClr val="accent6">
                  <a:lumMod val="75000"/>
                </a:schemeClr>
              </a:solidFill>
              <a:latin typeface="Amatic SC"/>
            </a:endParaRPr>
          </a:p>
          <a:p>
            <a:pPr>
              <a:spcBef>
                <a:spcPct val="20000"/>
              </a:spcBef>
            </a:pPr>
            <a:endParaRPr lang="pt-BR" sz="2800" b="1" dirty="0" smtClean="0">
              <a:solidFill>
                <a:schemeClr val="accent6">
                  <a:lumMod val="75000"/>
                </a:schemeClr>
              </a:solidFill>
              <a:latin typeface="Amatic SC"/>
            </a:endParaRPr>
          </a:p>
        </p:txBody>
      </p:sp>
      <p:pic>
        <p:nvPicPr>
          <p:cNvPr id="1026" name="Picture 2" descr="Matriz de Posicionamento - Exemplo - Blog MJV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850" y="1042763"/>
            <a:ext cx="3998913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78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951570"/>
            <a:ext cx="6400800" cy="3277530"/>
          </a:xfrm>
        </p:spPr>
        <p:txBody>
          <a:bodyPr>
            <a:normAutofit fontScale="92500" lnSpcReduction="20000"/>
          </a:bodyPr>
          <a:lstStyle/>
          <a:p>
            <a:r>
              <a:rPr lang="pt-BR" dirty="0">
                <a:latin typeface="Amatic SC"/>
              </a:rPr>
              <a:t>“Pensar como um designer</a:t>
            </a:r>
          </a:p>
          <a:p>
            <a:r>
              <a:rPr lang="pt-BR" dirty="0">
                <a:latin typeface="Amatic SC"/>
              </a:rPr>
              <a:t>pode transformar a forma</a:t>
            </a:r>
          </a:p>
          <a:p>
            <a:r>
              <a:rPr lang="pt-BR" dirty="0">
                <a:latin typeface="Amatic SC"/>
              </a:rPr>
              <a:t>como você desenvolve</a:t>
            </a:r>
          </a:p>
          <a:p>
            <a:r>
              <a:rPr lang="pt-BR" dirty="0">
                <a:latin typeface="Amatic SC"/>
              </a:rPr>
              <a:t>produtos, serviços e</a:t>
            </a:r>
          </a:p>
          <a:p>
            <a:r>
              <a:rPr lang="pt-BR" dirty="0">
                <a:latin typeface="Amatic SC"/>
              </a:rPr>
              <a:t>processos – e até mesmo a</a:t>
            </a:r>
          </a:p>
          <a:p>
            <a:r>
              <a:rPr lang="pt-BR" dirty="0">
                <a:latin typeface="Amatic SC"/>
              </a:rPr>
              <a:t>estratégia.”</a:t>
            </a:r>
          </a:p>
          <a:p>
            <a:r>
              <a:rPr lang="pt-BR" b="1" dirty="0">
                <a:latin typeface="Amatic SC"/>
              </a:rPr>
              <a:t>Tim Brown – IDEO</a:t>
            </a:r>
            <a:endParaRPr lang="pt-BR" dirty="0">
              <a:latin typeface="Amatic SC"/>
            </a:endParaRPr>
          </a:p>
        </p:txBody>
      </p:sp>
    </p:spTree>
    <p:extLst>
      <p:ext uri="{BB962C8B-B14F-4D97-AF65-F5344CB8AC3E}">
        <p14:creationId xmlns:p14="http://schemas.microsoft.com/office/powerpoint/2010/main" val="84587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290" name="Picture 2" descr="Resultado de imagem para Ã­cone post 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8420"/>
            <a:ext cx="6881322" cy="456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 rot="21382101">
            <a:off x="3152121" y="1851346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70C0"/>
                </a:solidFill>
                <a:latin typeface="Bradley Hand ITC" panose="03070402050302030203" pitchFamily="66" charset="0"/>
              </a:rPr>
              <a:t>Agora é com você...</a:t>
            </a:r>
            <a:endParaRPr lang="pt-BR" sz="3600" b="1" dirty="0">
              <a:solidFill>
                <a:srgbClr val="0070C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57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146" name="Picture 2" descr="Resultado de imagem para por que aplicar design think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0" t="56552" r="25411" b="4047"/>
          <a:stretch/>
        </p:blipFill>
        <p:spPr bwMode="auto">
          <a:xfrm>
            <a:off x="3391090" y="141480"/>
            <a:ext cx="1877524" cy="174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7" t="17457" r="20634" b="7974"/>
          <a:stretch/>
        </p:blipFill>
        <p:spPr bwMode="auto">
          <a:xfrm>
            <a:off x="1871701" y="1887050"/>
            <a:ext cx="5400599" cy="293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80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31540" y="437640"/>
            <a:ext cx="828092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pt-BR" sz="2800" b="1" dirty="0" err="1" smtClean="0">
                <a:solidFill>
                  <a:schemeClr val="accent6">
                    <a:lumMod val="75000"/>
                  </a:schemeClr>
                </a:solidFill>
                <a:latin typeface="Amatic SC"/>
              </a:rPr>
              <a:t>Prototipar</a:t>
            </a:r>
            <a:endParaRPr lang="pt-BR" sz="2800" b="1" dirty="0" smtClean="0">
              <a:solidFill>
                <a:schemeClr val="accent6">
                  <a:lumMod val="75000"/>
                </a:schemeClr>
              </a:solidFill>
              <a:latin typeface="Amatic SC"/>
            </a:endParaRPr>
          </a:p>
          <a:p>
            <a:pPr marL="342900" indent="-342900" algn="just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chemeClr val="tx1">
                    <a:tint val="75000"/>
                  </a:schemeClr>
                </a:solidFill>
                <a:latin typeface="Amatic SC"/>
              </a:rPr>
              <a:t>Reduzir </a:t>
            </a:r>
            <a:r>
              <a:rPr lang="pt-BR" sz="2000" dirty="0">
                <a:solidFill>
                  <a:schemeClr val="tx1">
                    <a:tint val="75000"/>
                  </a:schemeClr>
                </a:solidFill>
                <a:latin typeface="Amatic SC"/>
              </a:rPr>
              <a:t>incertezas;</a:t>
            </a:r>
          </a:p>
          <a:p>
            <a:pPr marL="342900" indent="-342900" algn="just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chemeClr val="tx1">
                    <a:tint val="75000"/>
                  </a:schemeClr>
                </a:solidFill>
                <a:latin typeface="Amatic SC"/>
              </a:rPr>
              <a:t>Antecipar </a:t>
            </a:r>
            <a:r>
              <a:rPr lang="pt-BR" sz="2000" dirty="0">
                <a:solidFill>
                  <a:schemeClr val="tx1">
                    <a:tint val="75000"/>
                  </a:schemeClr>
                </a:solidFill>
                <a:latin typeface="Amatic SC"/>
              </a:rPr>
              <a:t>eventuais gargalos e problemas;</a:t>
            </a:r>
          </a:p>
          <a:p>
            <a:pPr marL="342900" indent="-342900" algn="just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chemeClr val="tx1">
                    <a:tint val="75000"/>
                  </a:schemeClr>
                </a:solidFill>
                <a:latin typeface="Amatic SC"/>
              </a:rPr>
              <a:t>Reduzir </a:t>
            </a:r>
            <a:r>
              <a:rPr lang="pt-BR" sz="2000" dirty="0">
                <a:solidFill>
                  <a:schemeClr val="tx1">
                    <a:tint val="75000"/>
                  </a:schemeClr>
                </a:solidFill>
                <a:latin typeface="Amatic SC"/>
              </a:rPr>
              <a:t>riscos;</a:t>
            </a:r>
          </a:p>
          <a:p>
            <a:pPr marL="342900" indent="-342900" algn="just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chemeClr val="tx1">
                    <a:tint val="75000"/>
                  </a:schemeClr>
                </a:solidFill>
                <a:latin typeface="Amatic SC"/>
              </a:rPr>
              <a:t>Selecionar </a:t>
            </a:r>
            <a:r>
              <a:rPr lang="pt-BR" sz="2000" dirty="0">
                <a:solidFill>
                  <a:schemeClr val="tx1">
                    <a:tint val="75000"/>
                  </a:schemeClr>
                </a:solidFill>
                <a:latin typeface="Amatic SC"/>
              </a:rPr>
              <a:t>e refinar ideias</a:t>
            </a:r>
            <a:r>
              <a:rPr lang="pt-BR" sz="2000" dirty="0" smtClean="0">
                <a:solidFill>
                  <a:schemeClr val="tx1">
                    <a:tint val="75000"/>
                  </a:schemeClr>
                </a:solidFill>
                <a:latin typeface="Amatic SC"/>
              </a:rPr>
              <a:t>;</a:t>
            </a:r>
          </a:p>
          <a:p>
            <a:pPr marL="342900" indent="-342900" algn="just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chemeClr val="tx1">
                    <a:tint val="75000"/>
                  </a:schemeClr>
                </a:solidFill>
                <a:latin typeface="Amatic SC"/>
              </a:rPr>
              <a:t>Evitar perda de altos investimentos;</a:t>
            </a:r>
            <a:endParaRPr lang="pt-BR" sz="2000" dirty="0">
              <a:solidFill>
                <a:schemeClr val="tx1">
                  <a:tint val="75000"/>
                </a:schemeClr>
              </a:solidFill>
              <a:latin typeface="Amatic SC"/>
            </a:endParaRPr>
          </a:p>
          <a:p>
            <a:pPr marL="342900" indent="-342900" algn="just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chemeClr val="tx1">
                    <a:tint val="75000"/>
                  </a:schemeClr>
                </a:solidFill>
                <a:latin typeface="Amatic SC"/>
              </a:rPr>
              <a:t>Ter a oportunidade de ajustar o produto pelas validações do cliente.</a:t>
            </a:r>
            <a:endParaRPr lang="pt-BR" sz="2000" dirty="0">
              <a:solidFill>
                <a:schemeClr val="tx1">
                  <a:tint val="75000"/>
                </a:schemeClr>
              </a:solidFill>
              <a:latin typeface="Amatic SC"/>
            </a:endParaRPr>
          </a:p>
        </p:txBody>
      </p:sp>
    </p:spTree>
    <p:extLst>
      <p:ext uri="{BB962C8B-B14F-4D97-AF65-F5344CB8AC3E}">
        <p14:creationId xmlns:p14="http://schemas.microsoft.com/office/powerpoint/2010/main" val="255486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611560" y="465516"/>
            <a:ext cx="7632848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Amatic SC"/>
              </a:rPr>
              <a:t>Jornada </a:t>
            </a: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Amatic SC"/>
              </a:rPr>
              <a:t>do Usuário</a:t>
            </a:r>
          </a:p>
          <a:p>
            <a:pPr>
              <a:spcBef>
                <a:spcPct val="20000"/>
              </a:spcBef>
            </a:pPr>
            <a:endParaRPr lang="pt-BR" sz="2800" b="1" dirty="0" smtClean="0">
              <a:solidFill>
                <a:schemeClr val="accent6">
                  <a:lumMod val="75000"/>
                </a:schemeClr>
              </a:solidFill>
              <a:latin typeface="Amatic SC"/>
            </a:endParaRPr>
          </a:p>
        </p:txBody>
      </p:sp>
      <p:pic>
        <p:nvPicPr>
          <p:cNvPr id="21506" name="Picture 2" descr="Resultado de imagem para jornada do usuari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5" r="2095"/>
          <a:stretch/>
        </p:blipFill>
        <p:spPr bwMode="auto">
          <a:xfrm>
            <a:off x="398831" y="1059582"/>
            <a:ext cx="8058306" cy="376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77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290" name="Picture 2" descr="Resultado de imagem para Ã­cone post 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8420"/>
            <a:ext cx="6881322" cy="456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 rot="21382101">
            <a:off x="3152121" y="1851346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70C0"/>
                </a:solidFill>
                <a:latin typeface="Bradley Hand ITC" panose="03070402050302030203" pitchFamily="66" charset="0"/>
              </a:rPr>
              <a:t>Agora é com você...</a:t>
            </a:r>
            <a:endParaRPr lang="pt-BR" sz="3600" b="1" dirty="0">
              <a:solidFill>
                <a:srgbClr val="0070C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04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146" name="Picture 2" descr="Resultado de imagem para por que aplicar design think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74" t="56270" r="7532" b="4048"/>
          <a:stretch/>
        </p:blipFill>
        <p:spPr bwMode="auto">
          <a:xfrm>
            <a:off x="3537932" y="141480"/>
            <a:ext cx="2068137" cy="175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Resultado de imagem para microfone desenh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34" y="1846267"/>
            <a:ext cx="3282218" cy="308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544310" y="2904882"/>
            <a:ext cx="4916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accent6">
                    <a:lumMod val="75000"/>
                  </a:schemeClr>
                </a:solidFill>
                <a:latin typeface="Amatic SC"/>
              </a:rPr>
              <a:t>“Falhe logo para que </a:t>
            </a:r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  <a:latin typeface="Amatic SC"/>
              </a:rPr>
              <a:t>você possa </a:t>
            </a:r>
            <a:r>
              <a:rPr lang="pt-BR" sz="2400" dirty="0">
                <a:solidFill>
                  <a:schemeClr val="accent6">
                    <a:lumMod val="75000"/>
                  </a:schemeClr>
                </a:solidFill>
                <a:latin typeface="Amatic SC"/>
              </a:rPr>
              <a:t>ter sucesso mais </a:t>
            </a:r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  <a:latin typeface="Amatic SC"/>
              </a:rPr>
              <a:t>cedo”.</a:t>
            </a:r>
          </a:p>
          <a:p>
            <a:r>
              <a:rPr lang="pt-BR" sz="2400" dirty="0">
                <a:solidFill>
                  <a:schemeClr val="accent6">
                    <a:lumMod val="75000"/>
                  </a:schemeClr>
                </a:solidFill>
                <a:latin typeface="Amatic SC"/>
              </a:rPr>
              <a:t> </a:t>
            </a:r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  <a:latin typeface="Amatic SC"/>
              </a:rPr>
              <a:t>                        Tom </a:t>
            </a:r>
            <a:r>
              <a:rPr lang="pt-BR" sz="2400" dirty="0" err="1">
                <a:solidFill>
                  <a:schemeClr val="accent6">
                    <a:lumMod val="75000"/>
                  </a:schemeClr>
                </a:solidFill>
                <a:latin typeface="Amatic SC"/>
              </a:rPr>
              <a:t>Kelley</a:t>
            </a:r>
            <a:r>
              <a:rPr lang="pt-BR" sz="2400" dirty="0">
                <a:solidFill>
                  <a:schemeClr val="accent6">
                    <a:lumMod val="75000"/>
                  </a:schemeClr>
                </a:solidFill>
                <a:latin typeface="Amatic SC"/>
              </a:rPr>
              <a:t>, IDEO.</a:t>
            </a:r>
          </a:p>
        </p:txBody>
      </p:sp>
    </p:spTree>
    <p:extLst>
      <p:ext uri="{BB962C8B-B14F-4D97-AF65-F5344CB8AC3E}">
        <p14:creationId xmlns:p14="http://schemas.microsoft.com/office/powerpoint/2010/main" val="9442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115616" y="1798591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  <a:latin typeface="Amatic SC"/>
              </a:rPr>
              <a:t>Obrigada!</a:t>
            </a:r>
          </a:p>
          <a:p>
            <a:pPr algn="ctr"/>
            <a:endParaRPr lang="pt-BR" sz="2400" dirty="0">
              <a:solidFill>
                <a:schemeClr val="accent6">
                  <a:lumMod val="75000"/>
                </a:schemeClr>
              </a:solidFill>
              <a:latin typeface="Amatic SC"/>
            </a:endParaRPr>
          </a:p>
          <a:p>
            <a:pPr algn="ctr"/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  <a:latin typeface="Amatic SC"/>
              </a:rPr>
              <a:t>patriciaguimaraes@hotmail.com.br</a:t>
            </a:r>
            <a:endParaRPr lang="pt-BR" sz="2400" dirty="0">
              <a:solidFill>
                <a:schemeClr val="accent6">
                  <a:lumMod val="75000"/>
                </a:schemeClr>
              </a:solidFill>
              <a:latin typeface="Amatic SC"/>
            </a:endParaRPr>
          </a:p>
        </p:txBody>
      </p:sp>
    </p:spTree>
    <p:extLst>
      <p:ext uri="{BB962C8B-B14F-4D97-AF65-F5344CB8AC3E}">
        <p14:creationId xmlns:p14="http://schemas.microsoft.com/office/powerpoint/2010/main" val="238357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1005577"/>
            <a:ext cx="8541098" cy="3577370"/>
          </a:xfrm>
        </p:spPr>
        <p:txBody>
          <a:bodyPr>
            <a:noAutofit/>
          </a:bodyPr>
          <a:lstStyle/>
          <a:p>
            <a:pPr algn="l">
              <a:lnSpc>
                <a:spcPct val="200000"/>
              </a:lnSpc>
            </a:pPr>
            <a:r>
              <a:rPr lang="pt-BR" sz="2000" dirty="0">
                <a:latin typeface="Amatic SC"/>
              </a:rPr>
              <a:t>1. </a:t>
            </a:r>
            <a:r>
              <a:rPr lang="pt-BR" sz="2000" dirty="0" smtClean="0">
                <a:latin typeface="Amatic SC"/>
              </a:rPr>
              <a:t>“Atendo todo tipo de cliente”;</a:t>
            </a:r>
            <a:endParaRPr lang="pt-BR" sz="2000" dirty="0">
              <a:latin typeface="Amatic SC"/>
            </a:endParaRPr>
          </a:p>
          <a:p>
            <a:pPr algn="l">
              <a:lnSpc>
                <a:spcPct val="200000"/>
              </a:lnSpc>
            </a:pPr>
            <a:r>
              <a:rPr lang="pt-BR" sz="2000" dirty="0">
                <a:latin typeface="Amatic SC"/>
              </a:rPr>
              <a:t>2. </a:t>
            </a:r>
            <a:r>
              <a:rPr lang="pt-BR" sz="2000" dirty="0" smtClean="0">
                <a:latin typeface="Amatic SC"/>
              </a:rPr>
              <a:t>“Gosto muito desse produto, meus clientes também gostarão”;</a:t>
            </a:r>
            <a:endParaRPr lang="pt-BR" sz="2000" dirty="0">
              <a:latin typeface="Amatic SC"/>
            </a:endParaRPr>
          </a:p>
          <a:p>
            <a:pPr algn="l">
              <a:lnSpc>
                <a:spcPct val="200000"/>
              </a:lnSpc>
            </a:pPr>
            <a:r>
              <a:rPr lang="pt-BR" sz="2000" dirty="0">
                <a:latin typeface="Amatic SC"/>
              </a:rPr>
              <a:t>3. </a:t>
            </a:r>
            <a:r>
              <a:rPr lang="pt-BR" sz="2000" dirty="0" smtClean="0">
                <a:latin typeface="Amatic SC"/>
              </a:rPr>
              <a:t>“Não gasto tempo planejando, se não perco </a:t>
            </a:r>
            <a:r>
              <a:rPr lang="pt-BR" sz="2000" dirty="0" smtClean="0">
                <a:latin typeface="Amatic SC"/>
              </a:rPr>
              <a:t>venda”;</a:t>
            </a:r>
            <a:endParaRPr lang="pt-BR" sz="2000" dirty="0" smtClean="0">
              <a:latin typeface="Amatic SC"/>
            </a:endParaRPr>
          </a:p>
          <a:p>
            <a:pPr algn="l">
              <a:lnSpc>
                <a:spcPct val="200000"/>
              </a:lnSpc>
            </a:pPr>
            <a:r>
              <a:rPr lang="pt-BR" sz="2000" dirty="0" smtClean="0">
                <a:latin typeface="Amatic SC"/>
              </a:rPr>
              <a:t>4. “Abrirei esta empresa pois preciso de dinheiro”;</a:t>
            </a:r>
          </a:p>
          <a:p>
            <a:pPr algn="l">
              <a:lnSpc>
                <a:spcPct val="200000"/>
              </a:lnSpc>
            </a:pPr>
            <a:r>
              <a:rPr lang="pt-BR" sz="2000" dirty="0" smtClean="0">
                <a:latin typeface="Amatic SC"/>
              </a:rPr>
              <a:t>5. “Não me permito </a:t>
            </a:r>
            <a:r>
              <a:rPr lang="pt-BR" sz="2000" dirty="0" smtClean="0">
                <a:latin typeface="Amatic SC"/>
              </a:rPr>
              <a:t>errar”;</a:t>
            </a:r>
            <a:endParaRPr lang="pt-BR" sz="2000" dirty="0">
              <a:latin typeface="Amatic SC"/>
            </a:endParaRPr>
          </a:p>
          <a:p>
            <a:pPr algn="l">
              <a:lnSpc>
                <a:spcPct val="200000"/>
              </a:lnSpc>
            </a:pPr>
            <a:r>
              <a:rPr lang="pt-BR" sz="2000" dirty="0" smtClean="0">
                <a:latin typeface="Amatic SC"/>
              </a:rPr>
              <a:t>6. “Melhor lugar de ficar é no caixa, assim fiscalizo o dinheiro”.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331640" y="357504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Amatic SC"/>
              </a:rPr>
              <a:t>Erros Comuns:</a:t>
            </a:r>
            <a:endParaRPr lang="pt-BR" sz="2800" b="1" dirty="0">
              <a:solidFill>
                <a:schemeClr val="accent6">
                  <a:lumMod val="75000"/>
                </a:schemeClr>
              </a:solidFill>
              <a:latin typeface="Amatic SC"/>
            </a:endParaRPr>
          </a:p>
        </p:txBody>
      </p:sp>
    </p:spTree>
    <p:extLst>
      <p:ext uri="{BB962C8B-B14F-4D97-AF65-F5344CB8AC3E}">
        <p14:creationId xmlns:p14="http://schemas.microsoft.com/office/powerpoint/2010/main" val="87686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30" name="Picture 6" descr="Resultado de imagem para o circulo dourado simon sine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5"/>
          <a:stretch/>
        </p:blipFill>
        <p:spPr bwMode="auto">
          <a:xfrm>
            <a:off x="1390449" y="1347613"/>
            <a:ext cx="6667500" cy="277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763688" y="357504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Amatic SC"/>
              </a:rPr>
              <a:t>Círculo Dourado de Simon </a:t>
            </a:r>
            <a:r>
              <a:rPr lang="pt-BR" sz="2400" b="1" dirty="0" err="1">
                <a:solidFill>
                  <a:schemeClr val="accent6">
                    <a:lumMod val="75000"/>
                  </a:schemeClr>
                </a:solidFill>
                <a:latin typeface="Amatic SC"/>
              </a:rPr>
              <a:t>Sinek</a:t>
            </a:r>
            <a:endParaRPr lang="pt-BR" sz="2400" dirty="0">
              <a:solidFill>
                <a:schemeClr val="accent6">
                  <a:lumMod val="75000"/>
                </a:schemeClr>
              </a:solidFill>
              <a:latin typeface="Amatic SC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436097" y="3759882"/>
            <a:ext cx="2621853" cy="728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05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290" name="Picture 2" descr="Resultado de imagem para Ã­cone post 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8420"/>
            <a:ext cx="6881322" cy="456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 rot="21382101">
            <a:off x="3152121" y="1851346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70C0"/>
                </a:solidFill>
                <a:latin typeface="Bradley Hand ITC" panose="03070402050302030203" pitchFamily="66" charset="0"/>
              </a:rPr>
              <a:t>Agora é com você...</a:t>
            </a:r>
            <a:endParaRPr lang="pt-BR" sz="3600" b="1" dirty="0">
              <a:solidFill>
                <a:srgbClr val="0070C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59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146" name="Picture 2" descr="Resultado de imagem para por que aplicar design think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7" t="56270" r="7532" b="4048"/>
          <a:stretch/>
        </p:blipFill>
        <p:spPr bwMode="auto">
          <a:xfrm>
            <a:off x="179512" y="1607480"/>
            <a:ext cx="8856984" cy="175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9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146" name="Picture 2" descr="Resultado de imagem para por que aplicar design thinki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7" t="56270" r="72114" b="-1923"/>
          <a:stretch/>
        </p:blipFill>
        <p:spPr bwMode="auto">
          <a:xfrm>
            <a:off x="3190211" y="117171"/>
            <a:ext cx="1237773" cy="120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23528" y="1107549"/>
            <a:ext cx="828092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latin typeface="Amatic SC"/>
              </a:rPr>
              <a:t>Empatia</a:t>
            </a:r>
          </a:p>
          <a:p>
            <a:pPr>
              <a:spcBef>
                <a:spcPct val="20000"/>
              </a:spcBef>
            </a:pPr>
            <a:r>
              <a:rPr lang="pt-BR" sz="2000" dirty="0" smtClean="0">
                <a:solidFill>
                  <a:schemeClr val="tx1">
                    <a:tint val="75000"/>
                  </a:schemeClr>
                </a:solidFill>
                <a:latin typeface="Amatic SC"/>
              </a:rPr>
              <a:t>Imagina </a:t>
            </a:r>
            <a:r>
              <a:rPr lang="pt-BR" sz="2000" dirty="0">
                <a:solidFill>
                  <a:schemeClr val="tx1">
                    <a:tint val="75000"/>
                  </a:schemeClr>
                </a:solidFill>
                <a:latin typeface="Amatic SC"/>
              </a:rPr>
              <a:t>o mundo de várias perspectivas (colegas, clientes reais </a:t>
            </a:r>
            <a:r>
              <a:rPr lang="pt-BR" sz="2000" dirty="0" smtClean="0">
                <a:solidFill>
                  <a:schemeClr val="tx1">
                    <a:tint val="75000"/>
                  </a:schemeClr>
                </a:solidFill>
                <a:latin typeface="Amatic SC"/>
              </a:rPr>
              <a:t>e potenciais</a:t>
            </a:r>
            <a:r>
              <a:rPr lang="pt-BR" sz="2000" dirty="0">
                <a:solidFill>
                  <a:schemeClr val="tx1">
                    <a:tint val="75000"/>
                  </a:schemeClr>
                </a:solidFill>
                <a:latin typeface="Amatic SC"/>
              </a:rPr>
              <a:t>, diretores…). Se colocam no lugar do outro de </a:t>
            </a:r>
            <a:r>
              <a:rPr lang="pt-BR" sz="2000" dirty="0" smtClean="0">
                <a:solidFill>
                  <a:schemeClr val="tx1">
                    <a:tint val="75000"/>
                  </a:schemeClr>
                </a:solidFill>
                <a:latin typeface="Amatic SC"/>
              </a:rPr>
              <a:t>forma genuína</a:t>
            </a:r>
            <a:r>
              <a:rPr lang="pt-BR" sz="2000" dirty="0">
                <a:solidFill>
                  <a:schemeClr val="tx1">
                    <a:tint val="75000"/>
                  </a:schemeClr>
                </a:solidFill>
                <a:latin typeface="Amatic SC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  <a:latin typeface="Amatic SC"/>
              </a:rPr>
              <a:t>Otimismo</a:t>
            </a:r>
            <a:r>
              <a:rPr lang="pt-BR" sz="2000" dirty="0">
                <a:solidFill>
                  <a:schemeClr val="tx1">
                    <a:tint val="75000"/>
                  </a:schemeClr>
                </a:solidFill>
                <a:latin typeface="Amatic SC"/>
              </a:rPr>
              <a:t> </a:t>
            </a:r>
            <a:endParaRPr lang="pt-BR" sz="2000" dirty="0" smtClean="0">
              <a:solidFill>
                <a:schemeClr val="tx1">
                  <a:tint val="75000"/>
                </a:schemeClr>
              </a:solidFill>
              <a:latin typeface="Amatic SC"/>
            </a:endParaRPr>
          </a:p>
          <a:p>
            <a:pPr>
              <a:spcBef>
                <a:spcPct val="20000"/>
              </a:spcBef>
            </a:pPr>
            <a:r>
              <a:rPr lang="pt-BR" sz="2000" dirty="0" smtClean="0">
                <a:solidFill>
                  <a:schemeClr val="tx1">
                    <a:tint val="75000"/>
                  </a:schemeClr>
                </a:solidFill>
                <a:latin typeface="Amatic SC"/>
              </a:rPr>
              <a:t>Há </a:t>
            </a:r>
            <a:r>
              <a:rPr lang="pt-BR" sz="2000" dirty="0">
                <a:solidFill>
                  <a:schemeClr val="tx1">
                    <a:tint val="75000"/>
                  </a:schemeClr>
                </a:solidFill>
                <a:latin typeface="Amatic SC"/>
              </a:rPr>
              <a:t>pelo menos uma solução melhor que a atual!</a:t>
            </a:r>
          </a:p>
          <a:p>
            <a:pPr>
              <a:spcBef>
                <a:spcPct val="20000"/>
              </a:spcBef>
            </a:pP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  <a:latin typeface="Amatic SC"/>
              </a:rPr>
              <a:t>Experimentação</a:t>
            </a:r>
            <a:r>
              <a:rPr lang="pt-BR" sz="2000" dirty="0">
                <a:solidFill>
                  <a:schemeClr val="tx1">
                    <a:tint val="75000"/>
                  </a:schemeClr>
                </a:solidFill>
                <a:latin typeface="Amatic SC"/>
              </a:rPr>
              <a:t> </a:t>
            </a:r>
            <a:endParaRPr lang="pt-BR" sz="2000" dirty="0" smtClean="0">
              <a:solidFill>
                <a:schemeClr val="tx1">
                  <a:tint val="75000"/>
                </a:schemeClr>
              </a:solidFill>
              <a:latin typeface="Amatic SC"/>
            </a:endParaRPr>
          </a:p>
          <a:p>
            <a:pPr>
              <a:spcBef>
                <a:spcPct val="20000"/>
              </a:spcBef>
            </a:pPr>
            <a:r>
              <a:rPr lang="pt-BR" sz="2000" dirty="0" smtClean="0">
                <a:solidFill>
                  <a:schemeClr val="tx1">
                    <a:tint val="75000"/>
                  </a:schemeClr>
                </a:solidFill>
                <a:latin typeface="Amatic SC"/>
              </a:rPr>
              <a:t>Fazem </a:t>
            </a:r>
            <a:r>
              <a:rPr lang="pt-BR" sz="2000" dirty="0">
                <a:solidFill>
                  <a:schemeClr val="tx1">
                    <a:tint val="75000"/>
                  </a:schemeClr>
                </a:solidFill>
                <a:latin typeface="Amatic SC"/>
              </a:rPr>
              <a:t>perguntas e exploram restrições que levem a novas direções!</a:t>
            </a:r>
          </a:p>
          <a:p>
            <a:pPr>
              <a:spcBef>
                <a:spcPct val="20000"/>
              </a:spcBef>
            </a:pP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  <a:latin typeface="Amatic SC"/>
              </a:rPr>
              <a:t>Colaboração</a:t>
            </a:r>
            <a:r>
              <a:rPr lang="pt-BR" sz="2000" dirty="0">
                <a:solidFill>
                  <a:schemeClr val="tx1">
                    <a:tint val="75000"/>
                  </a:schemeClr>
                </a:solidFill>
                <a:latin typeface="Amatic SC"/>
              </a:rPr>
              <a:t> </a:t>
            </a:r>
            <a:endParaRPr lang="pt-BR" sz="2000" dirty="0" smtClean="0">
              <a:solidFill>
                <a:schemeClr val="tx1">
                  <a:tint val="75000"/>
                </a:schemeClr>
              </a:solidFill>
              <a:latin typeface="Amatic SC"/>
            </a:endParaRPr>
          </a:p>
          <a:p>
            <a:pPr>
              <a:spcBef>
                <a:spcPct val="20000"/>
              </a:spcBef>
            </a:pPr>
            <a:r>
              <a:rPr lang="pt-BR" sz="2000" dirty="0" smtClean="0">
                <a:solidFill>
                  <a:schemeClr val="tx1">
                    <a:tint val="75000"/>
                  </a:schemeClr>
                </a:solidFill>
                <a:latin typeface="Amatic SC"/>
              </a:rPr>
              <a:t>Aceitação </a:t>
            </a:r>
            <a:r>
              <a:rPr lang="pt-BR" sz="2000" dirty="0">
                <a:solidFill>
                  <a:schemeClr val="tx1">
                    <a:tint val="75000"/>
                  </a:schemeClr>
                </a:solidFill>
                <a:latin typeface="Amatic SC"/>
              </a:rPr>
              <a:t>de ideias de especialistas em diversas áreas!</a:t>
            </a:r>
          </a:p>
        </p:txBody>
      </p:sp>
    </p:spTree>
    <p:extLst>
      <p:ext uri="{BB962C8B-B14F-4D97-AF65-F5344CB8AC3E}">
        <p14:creationId xmlns:p14="http://schemas.microsoft.com/office/powerpoint/2010/main" val="246391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23528" y="465517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Amatic SC"/>
              </a:rPr>
              <a:t>Definir a Persona</a:t>
            </a:r>
          </a:p>
          <a:p>
            <a:pPr marL="342900" indent="-342900" algn="just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chemeClr val="tx1">
                    <a:tint val="75000"/>
                  </a:schemeClr>
                </a:solidFill>
                <a:latin typeface="Amatic SC"/>
              </a:rPr>
              <a:t>Personificar a principal pessoa que destina seus esforços de vendas, atribuindo nome e personalidade;</a:t>
            </a:r>
          </a:p>
          <a:p>
            <a:pPr marL="342900" indent="-342900" algn="just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chemeClr val="tx1">
                    <a:tint val="75000"/>
                  </a:schemeClr>
                </a:solidFill>
                <a:latin typeface="Amatic SC"/>
              </a:rPr>
              <a:t>Será um </a:t>
            </a:r>
            <a:r>
              <a:rPr lang="pt-BR" sz="2000" dirty="0" smtClean="0">
                <a:solidFill>
                  <a:schemeClr val="tx1">
                    <a:tint val="75000"/>
                  </a:schemeClr>
                </a:solidFill>
                <a:latin typeface="Amatic SC"/>
              </a:rPr>
              <a:t>personagem </a:t>
            </a:r>
            <a:r>
              <a:rPr lang="pt-BR" sz="2000" dirty="0" smtClean="0">
                <a:solidFill>
                  <a:schemeClr val="tx1">
                    <a:tint val="75000"/>
                  </a:schemeClr>
                </a:solidFill>
                <a:latin typeface="Amatic SC"/>
              </a:rPr>
              <a:t>fictício </a:t>
            </a:r>
            <a:r>
              <a:rPr lang="pt-BR" sz="2000" dirty="0" smtClean="0">
                <a:solidFill>
                  <a:schemeClr val="tx1">
                    <a:tint val="75000"/>
                  </a:schemeClr>
                </a:solidFill>
                <a:latin typeface="Amatic SC"/>
              </a:rPr>
              <a:t>concebido </a:t>
            </a:r>
            <a:r>
              <a:rPr lang="pt-BR" sz="2000" dirty="0">
                <a:solidFill>
                  <a:schemeClr val="tx1">
                    <a:tint val="75000"/>
                  </a:schemeClr>
                </a:solidFill>
                <a:latin typeface="Amatic SC"/>
              </a:rPr>
              <a:t>a partir da síntese de</a:t>
            </a:r>
          </a:p>
          <a:p>
            <a:pPr algn="just">
              <a:lnSpc>
                <a:spcPct val="200000"/>
              </a:lnSpc>
              <a:spcBef>
                <a:spcPct val="20000"/>
              </a:spcBef>
            </a:pPr>
            <a:r>
              <a:rPr lang="pt-BR" sz="2000" dirty="0">
                <a:solidFill>
                  <a:schemeClr val="tx1">
                    <a:tint val="75000"/>
                  </a:schemeClr>
                </a:solidFill>
                <a:latin typeface="Amatic SC"/>
              </a:rPr>
              <a:t>comportamentos observados entre </a:t>
            </a:r>
            <a:r>
              <a:rPr lang="pt-BR" sz="2000" dirty="0" smtClean="0">
                <a:solidFill>
                  <a:schemeClr val="tx1">
                    <a:tint val="75000"/>
                  </a:schemeClr>
                </a:solidFill>
                <a:latin typeface="Amatic SC"/>
              </a:rPr>
              <a:t>consumidores;</a:t>
            </a:r>
          </a:p>
          <a:p>
            <a:pPr marL="342900" indent="-342900" algn="just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chemeClr val="tx1">
                    <a:tint val="75000"/>
                  </a:schemeClr>
                </a:solidFill>
                <a:latin typeface="Amatic SC"/>
              </a:rPr>
              <a:t>Representam </a:t>
            </a:r>
            <a:r>
              <a:rPr lang="pt-BR" sz="2000" dirty="0">
                <a:solidFill>
                  <a:schemeClr val="tx1">
                    <a:tint val="75000"/>
                  </a:schemeClr>
                </a:solidFill>
                <a:latin typeface="Amatic SC"/>
              </a:rPr>
              <a:t>as motivações, desejos, expectativas </a:t>
            </a:r>
            <a:r>
              <a:rPr lang="pt-BR" sz="2000" dirty="0" smtClean="0">
                <a:solidFill>
                  <a:schemeClr val="tx1">
                    <a:tint val="75000"/>
                  </a:schemeClr>
                </a:solidFill>
                <a:latin typeface="Amatic SC"/>
              </a:rPr>
              <a:t>e necessidades;</a:t>
            </a:r>
            <a:endParaRPr lang="pt-BR" sz="2000" dirty="0">
              <a:solidFill>
                <a:schemeClr val="tx1">
                  <a:tint val="75000"/>
                </a:schemeClr>
              </a:solidFill>
              <a:latin typeface="Amatic SC"/>
            </a:endParaRPr>
          </a:p>
          <a:p>
            <a:pPr marL="342900" indent="-342900" algn="just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chemeClr val="tx1">
                    <a:tint val="75000"/>
                  </a:schemeClr>
                </a:solidFill>
                <a:latin typeface="Amatic SC"/>
              </a:rPr>
              <a:t>Direcionam </a:t>
            </a:r>
            <a:r>
              <a:rPr lang="pt-BR" sz="2000" dirty="0">
                <a:solidFill>
                  <a:schemeClr val="tx1">
                    <a:tint val="75000"/>
                  </a:schemeClr>
                </a:solidFill>
                <a:latin typeface="Amatic SC"/>
              </a:rPr>
              <a:t>as soluções para os sentidos dos </a:t>
            </a:r>
            <a:r>
              <a:rPr lang="pt-BR" sz="2000" dirty="0" smtClean="0">
                <a:solidFill>
                  <a:schemeClr val="tx1">
                    <a:tint val="75000"/>
                  </a:schemeClr>
                </a:solidFill>
                <a:latin typeface="Amatic SC"/>
              </a:rPr>
              <a:t>usuários.</a:t>
            </a:r>
            <a:endParaRPr lang="pt-BR" sz="2000" dirty="0">
              <a:solidFill>
                <a:schemeClr val="tx1">
                  <a:tint val="75000"/>
                </a:schemeClr>
              </a:solidFill>
              <a:latin typeface="Amatic SC"/>
            </a:endParaRPr>
          </a:p>
        </p:txBody>
      </p:sp>
    </p:spTree>
    <p:extLst>
      <p:ext uri="{BB962C8B-B14F-4D97-AF65-F5344CB8AC3E}">
        <p14:creationId xmlns:p14="http://schemas.microsoft.com/office/powerpoint/2010/main" val="129236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9" t="16380" r="11547" b="6250"/>
          <a:stretch/>
        </p:blipFill>
        <p:spPr bwMode="auto">
          <a:xfrm>
            <a:off x="202737" y="627535"/>
            <a:ext cx="8706843" cy="363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14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2241</TotalTime>
  <Words>324</Words>
  <Application>Microsoft Office PowerPoint</Application>
  <PresentationFormat>Apresentação na tela (16:9)</PresentationFormat>
  <Paragraphs>55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Tema do Office</vt:lpstr>
      <vt:lpstr>Design Thinking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Thinking, desenvolvimento da ideia e definição de personas</dc:title>
  <dc:creator>user</dc:creator>
  <cp:lastModifiedBy>UniCIETEC</cp:lastModifiedBy>
  <cp:revision>30</cp:revision>
  <dcterms:created xsi:type="dcterms:W3CDTF">2018-08-10T18:23:53Z</dcterms:created>
  <dcterms:modified xsi:type="dcterms:W3CDTF">2018-08-20T17:39:13Z</dcterms:modified>
</cp:coreProperties>
</file>