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94" r:id="rId3"/>
    <p:sldId id="302" r:id="rId4"/>
    <p:sldId id="299" r:id="rId5"/>
    <p:sldId id="303" r:id="rId6"/>
    <p:sldId id="305" r:id="rId7"/>
    <p:sldId id="289" r:id="rId8"/>
    <p:sldId id="291" r:id="rId9"/>
    <p:sldId id="292" r:id="rId10"/>
    <p:sldId id="308" r:id="rId11"/>
    <p:sldId id="265" r:id="rId1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B202"/>
    <a:srgbClr val="FF9900"/>
    <a:srgbClr val="0000FF"/>
    <a:srgbClr val="FFFFD5"/>
    <a:srgbClr val="FF0000"/>
    <a:srgbClr val="BFBFBF"/>
    <a:srgbClr val="CDF2FF"/>
    <a:srgbClr val="FFE7FF"/>
    <a:srgbClr val="FFD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>
      <p:cViewPr>
        <p:scale>
          <a:sx n="90" d="100"/>
          <a:sy n="90" d="100"/>
        </p:scale>
        <p:origin x="-798" y="-23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B6C36-E1C5-47D3-B1B2-2E6E5C72DBC9}" type="datetimeFigureOut">
              <a:rPr lang="pt-BR" smtClean="0"/>
              <a:t>27/08/2019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4D5CC-7095-48C5-9E93-EB09090DF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64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Manter</a:t>
            </a:r>
            <a:r>
              <a:rPr lang="pt-BR" baseline="0" dirty="0"/>
              <a:t> as cores, letra, tamanho e diagramação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4D5CC-7095-48C5-9E93-EB09090DFC5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41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Livre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4D5CC-7095-48C5-9E93-EB09090DFC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4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Livre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4D5CC-7095-48C5-9E93-EB09090DFC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28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Livre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4D5CC-7095-48C5-9E93-EB09090DFC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38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Livre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4D5CC-7095-48C5-9E93-EB09090DFC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39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6320-CACF-46E8-989D-7734D49DE16F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44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7FEF-E4D9-4698-B4EB-26F0D9B21A5A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93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B072-7BD1-4BF2-B175-AA2BBBF7849F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9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44D1-2449-43A0-A6A4-0790F520991B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1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1CE1-90C2-44BC-AED0-5D7158A08F08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17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99E0-5290-460B-B333-2EF1DA5A5C49}" type="datetime1">
              <a:rPr lang="pt-BR" smtClean="0"/>
              <a:t>27/08/2019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5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5FB7-C90D-4C09-BF10-00CE332D8907}" type="datetime1">
              <a:rPr lang="pt-BR" smtClean="0"/>
              <a:t>27/08/2019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4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C0D5-FAF4-4925-88CC-E069B8B14905}" type="datetime1">
              <a:rPr lang="pt-BR" smtClean="0"/>
              <a:t>27/08/2019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28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1B1B-347D-4CDE-907A-4765AF5053D5}" type="datetime1">
              <a:rPr lang="pt-BR" smtClean="0"/>
              <a:t>27/08/2019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19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A04F-5C61-4FEB-A918-E183FC1E5C54}" type="datetime1">
              <a:rPr lang="pt-BR" smtClean="0"/>
              <a:t>27/08/2019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71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C2E1-2F14-4CD6-B0AD-9AB56E613D18}" type="datetime1">
              <a:rPr lang="pt-BR" smtClean="0"/>
              <a:t>27/08/2019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17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2317D-C2F9-49A8-A6B3-2326F5C83F31}" type="datetime1">
              <a:rPr lang="pt-BR" smtClean="0"/>
              <a:t>27/08/2019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C84E3-8BD4-407D-A49F-81D58D7A4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4" Type="http://schemas.openxmlformats.org/officeDocument/2006/relationships/image" Target="../media/image61.jpe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1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4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24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9.png"/><Relationship Id="rId23" Type="http://schemas.openxmlformats.org/officeDocument/2006/relationships/image" Target="../media/image39.png"/><Relationship Id="rId10" Type="http://schemas.openxmlformats.org/officeDocument/2006/relationships/image" Target="../media/image37.png"/><Relationship Id="rId19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8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image" Target="../media/image31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4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31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12035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87524" y="15177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gency FB" panose="020B0503020202020204" pitchFamily="34" charset="0"/>
                <a:cs typeface="Arial" panose="020B0604020202020204" pitchFamily="34" charset="0"/>
              </a:rPr>
              <a:t>Como surgem os novos fármacos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05734" y="458797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Anápolis – </a:t>
            </a:r>
            <a:r>
              <a:rPr lang="pt-BR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2019.2</a:t>
            </a:r>
            <a:endParaRPr lang="pt-B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868144" y="4227934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</a:t>
            </a:r>
            <a:r>
              <a:rPr lang="pt-BR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Luís R. Martins</a:t>
            </a:r>
            <a:endParaRPr lang="pt-BR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55" y="339502"/>
            <a:ext cx="4196546" cy="67564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455492" y="4861198"/>
            <a:ext cx="3988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Educativa Evangélica</a:t>
            </a:r>
          </a:p>
        </p:txBody>
      </p:sp>
      <p:sp>
        <p:nvSpPr>
          <p:cNvPr id="2" name="AutoShape 2" descr="Resultado de imagem para novos fÃ¡rma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9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0881F7A-9368-49D5-B411-7FE06A65D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09" y="976360"/>
            <a:ext cx="744635" cy="1585632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F0457E8C-14E2-497B-BA15-782D2415BEC1}"/>
              </a:ext>
            </a:extLst>
          </p:cNvPr>
          <p:cNvSpPr/>
          <p:nvPr/>
        </p:nvSpPr>
        <p:spPr>
          <a:xfrm>
            <a:off x="107505" y="2499272"/>
            <a:ext cx="6408711" cy="6288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B2BE7BF-1837-4ACA-BEDF-B90EE18C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53" y="3408554"/>
            <a:ext cx="1416263" cy="1363554"/>
          </a:xfrm>
          <a:prstGeom prst="rect">
            <a:avLst/>
          </a:prstGeom>
        </p:spPr>
      </p:pic>
      <p:pic>
        <p:nvPicPr>
          <p:cNvPr id="8" name="Picture 6" descr="Resultado de imagem para viagra charge">
            <a:extLst>
              <a:ext uri="{FF2B5EF4-FFF2-40B4-BE49-F238E27FC236}">
                <a16:creationId xmlns:a16="http://schemas.microsoft.com/office/drawing/2014/main" xmlns="" id="{721349D1-30EA-4B10-96D6-D709989D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83" y="1570747"/>
            <a:ext cx="2462512" cy="23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943AD604-22D5-4070-B80B-7230EE30FD6A}"/>
              </a:ext>
            </a:extLst>
          </p:cNvPr>
          <p:cNvSpPr/>
          <p:nvPr/>
        </p:nvSpPr>
        <p:spPr>
          <a:xfrm>
            <a:off x="4347107" y="520373"/>
            <a:ext cx="29340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Relatos de ereções provocadas pelo uso continuado deste fármaco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F16624D6-519F-413F-9C90-59DFD8E63308}"/>
              </a:ext>
            </a:extLst>
          </p:cNvPr>
          <p:cNvSpPr/>
          <p:nvPr/>
        </p:nvSpPr>
        <p:spPr>
          <a:xfrm rot="5400000">
            <a:off x="4684504" y="2979550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199AA8EB-4452-49ED-8D3A-4BB7E4A8E63D}"/>
              </a:ext>
            </a:extLst>
          </p:cNvPr>
          <p:cNvSpPr/>
          <p:nvPr/>
        </p:nvSpPr>
        <p:spPr>
          <a:xfrm rot="16200000">
            <a:off x="5683461" y="2390808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ED526BAD-443E-47D4-8AC9-27B066F85A26}"/>
              </a:ext>
            </a:extLst>
          </p:cNvPr>
          <p:cNvSpPr/>
          <p:nvPr/>
        </p:nvSpPr>
        <p:spPr>
          <a:xfrm>
            <a:off x="5580112" y="26290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37DC039-69C6-45AF-986D-13DCCC721C96}"/>
              </a:ext>
            </a:extLst>
          </p:cNvPr>
          <p:cNvSpPr/>
          <p:nvPr/>
        </p:nvSpPr>
        <p:spPr>
          <a:xfrm>
            <a:off x="4594453" y="26290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xmlns="" id="{8CA28C4C-8245-4DA1-B13B-97DCAFED59A7}"/>
              </a:ext>
            </a:extLst>
          </p:cNvPr>
          <p:cNvSpPr/>
          <p:nvPr/>
        </p:nvSpPr>
        <p:spPr>
          <a:xfrm rot="16200000">
            <a:off x="405130" y="2390808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3688A97-CD32-4C7C-BBFC-7FC7E6EB3AFC}"/>
              </a:ext>
            </a:extLst>
          </p:cNvPr>
          <p:cNvSpPr/>
          <p:nvPr/>
        </p:nvSpPr>
        <p:spPr>
          <a:xfrm>
            <a:off x="298375" y="26290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1BAD6BDC-D224-497E-A0D5-4BC3A415617C}"/>
              </a:ext>
            </a:extLst>
          </p:cNvPr>
          <p:cNvSpPr/>
          <p:nvPr/>
        </p:nvSpPr>
        <p:spPr>
          <a:xfrm>
            <a:off x="264035" y="1994900"/>
            <a:ext cx="7569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err="1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zaprinast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4BDECD77-C9DB-4315-86E0-3AF2EC401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16"/>
          <a:stretch/>
        </p:blipFill>
        <p:spPr>
          <a:xfrm>
            <a:off x="971600" y="3460386"/>
            <a:ext cx="917266" cy="131172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ED820F0E-EB5D-40F0-9FEF-C64D4107A4BC}"/>
              </a:ext>
            </a:extLst>
          </p:cNvPr>
          <p:cNvSpPr/>
          <p:nvPr/>
        </p:nvSpPr>
        <p:spPr>
          <a:xfrm>
            <a:off x="2535970" y="522473"/>
            <a:ext cx="140372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da subunidade </a:t>
            </a:r>
            <a:r>
              <a:rPr lang="pt-BR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sulfonamida</a:t>
            </a:r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D252FB33-8260-4EE3-9252-E9DA1E3B0561}"/>
              </a:ext>
            </a:extLst>
          </p:cNvPr>
          <p:cNvSpPr/>
          <p:nvPr/>
        </p:nvSpPr>
        <p:spPr>
          <a:xfrm>
            <a:off x="103395" y="525530"/>
            <a:ext cx="15023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Inibidor de PDE-5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xmlns="" id="{F4DEC2E1-FF19-41D5-B96D-5E1E0784827B}"/>
              </a:ext>
            </a:extLst>
          </p:cNvPr>
          <p:cNvSpPr/>
          <p:nvPr/>
        </p:nvSpPr>
        <p:spPr>
          <a:xfrm rot="5400000">
            <a:off x="1183135" y="2985028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B88E2275-988A-4528-9101-34B97909BD4E}"/>
              </a:ext>
            </a:extLst>
          </p:cNvPr>
          <p:cNvSpPr/>
          <p:nvPr/>
        </p:nvSpPr>
        <p:spPr>
          <a:xfrm>
            <a:off x="194226" y="4651057"/>
            <a:ext cx="24992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Novos compostos heterocíclicos nitrogenados</a:t>
            </a:r>
            <a:endParaRPr lang="pt-BR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xmlns="" id="{D5F25727-F50C-449A-A881-5558E7365B63}"/>
              </a:ext>
            </a:extLst>
          </p:cNvPr>
          <p:cNvSpPr/>
          <p:nvPr/>
        </p:nvSpPr>
        <p:spPr>
          <a:xfrm rot="16200000">
            <a:off x="3253005" y="2390807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B1834A4C-EC00-4DD3-B07C-E47CE3E3B0CD}"/>
              </a:ext>
            </a:extLst>
          </p:cNvPr>
          <p:cNvSpPr/>
          <p:nvPr/>
        </p:nvSpPr>
        <p:spPr>
          <a:xfrm>
            <a:off x="3086516" y="2042119"/>
            <a:ext cx="8146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err="1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sildenafila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ACF43519-DCEA-4F31-BE7D-BEDC62E31E9E}"/>
              </a:ext>
            </a:extLst>
          </p:cNvPr>
          <p:cNvSpPr txBox="1"/>
          <p:nvPr/>
        </p:nvSpPr>
        <p:spPr>
          <a:xfrm>
            <a:off x="6645518" y="3943170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Mais de 600 pessoas morreram apenas no primeiro ano de lançamento do Viagra</a:t>
            </a:r>
            <a:r>
              <a:rPr lang="pt-BR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E84EDE8A-5AA8-47F0-AAAA-A72C2CBB7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401" y="3462781"/>
            <a:ext cx="1298027" cy="1282312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95403C0F-0026-4448-A3D6-DFAFA169AD6F}"/>
              </a:ext>
            </a:extLst>
          </p:cNvPr>
          <p:cNvSpPr/>
          <p:nvPr/>
        </p:nvSpPr>
        <p:spPr>
          <a:xfrm>
            <a:off x="364702" y="3040046"/>
            <a:ext cx="11250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Síntese e bioensaios </a:t>
            </a:r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pt-BR" sz="1100" dirty="0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xmlns="" id="{6C894317-DD38-4585-AB7C-316C8AC679E5}"/>
              </a:ext>
            </a:extLst>
          </p:cNvPr>
          <p:cNvSpPr/>
          <p:nvPr/>
        </p:nvSpPr>
        <p:spPr>
          <a:xfrm rot="5400000">
            <a:off x="2892686" y="3007847"/>
            <a:ext cx="504227" cy="29718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D754ACFF-67C3-403C-AAD7-54DDA5BE4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782" y="966899"/>
            <a:ext cx="574069" cy="1595092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0EEA016A-AE14-43AF-BEC9-B93E97BD7547}"/>
              </a:ext>
            </a:extLst>
          </p:cNvPr>
          <p:cNvGrpSpPr>
            <a:grpSpLocks noChangeAspect="1"/>
          </p:cNvGrpSpPr>
          <p:nvPr/>
        </p:nvGrpSpPr>
        <p:grpSpPr>
          <a:xfrm>
            <a:off x="2924549" y="491112"/>
            <a:ext cx="1287411" cy="1600631"/>
            <a:chOff x="-4079531" y="-704184"/>
            <a:chExt cx="4136991" cy="5143500"/>
          </a:xfrm>
        </p:grpSpPr>
        <p:sp>
          <p:nvSpPr>
            <p:cNvPr id="30" name="Pentágono 29">
              <a:extLst>
                <a:ext uri="{FF2B5EF4-FFF2-40B4-BE49-F238E27FC236}">
                  <a16:creationId xmlns:a16="http://schemas.microsoft.com/office/drawing/2014/main" xmlns="" id="{5555B52A-4C56-449C-9A7F-3C185B5FA6B4}"/>
                </a:ext>
              </a:extLst>
            </p:cNvPr>
            <p:cNvSpPr>
              <a:spLocks/>
            </p:cNvSpPr>
            <p:nvPr/>
          </p:nvSpPr>
          <p:spPr>
            <a:xfrm rot="20645902">
              <a:off x="-3472936" y="2815110"/>
              <a:ext cx="864000" cy="792000"/>
            </a:xfrm>
            <a:prstGeom prst="pentagon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xmlns="" id="{9F89D033-D43D-4FC6-95F4-9041E8B911A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735327" y="2788918"/>
              <a:ext cx="1060704" cy="914400"/>
            </a:xfrm>
            <a:prstGeom prst="hexagon">
              <a:avLst>
                <a:gd name="adj" fmla="val 30512"/>
                <a:gd name="vf" fmla="val 11547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Hexágono 31">
              <a:extLst>
                <a:ext uri="{FF2B5EF4-FFF2-40B4-BE49-F238E27FC236}">
                  <a16:creationId xmlns:a16="http://schemas.microsoft.com/office/drawing/2014/main" xmlns="" id="{FD131C9E-B7C9-4689-8916-FC216DB2E7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419097" y="-39002"/>
              <a:ext cx="1060704" cy="914400"/>
            </a:xfrm>
            <a:prstGeom prst="hexagon">
              <a:avLst>
                <a:gd name="adj" fmla="val 27597"/>
                <a:gd name="vf" fmla="val 11547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xmlns="" id="{68B3DB63-E464-496B-AFBA-F68BD32BB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079531" y="-704184"/>
              <a:ext cx="4136991" cy="5143500"/>
            </a:xfrm>
            <a:prstGeom prst="rect">
              <a:avLst/>
            </a:prstGeom>
          </p:spPr>
        </p:pic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C2A9D14A-7E89-47CC-8854-36E1BDCBC234}"/>
              </a:ext>
            </a:extLst>
          </p:cNvPr>
          <p:cNvSpPr/>
          <p:nvPr/>
        </p:nvSpPr>
        <p:spPr>
          <a:xfrm>
            <a:off x="2078855" y="1472526"/>
            <a:ext cx="10363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>
                <a:solidFill>
                  <a:srgbClr val="1F14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solubilidade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93C460A1-A88A-4D9F-8806-9F3E18F506EB}"/>
              </a:ext>
            </a:extLst>
          </p:cNvPr>
          <p:cNvGrpSpPr>
            <a:grpSpLocks noChangeAspect="1"/>
          </p:cNvGrpSpPr>
          <p:nvPr/>
        </p:nvGrpSpPr>
        <p:grpSpPr>
          <a:xfrm>
            <a:off x="291292" y="778519"/>
            <a:ext cx="1209330" cy="1313999"/>
            <a:chOff x="-3493023" y="-822695"/>
            <a:chExt cx="3943869" cy="4285214"/>
          </a:xfrm>
        </p:grpSpPr>
        <p:sp>
          <p:nvSpPr>
            <p:cNvPr id="36" name="Hexágono 35">
              <a:extLst>
                <a:ext uri="{FF2B5EF4-FFF2-40B4-BE49-F238E27FC236}">
                  <a16:creationId xmlns:a16="http://schemas.microsoft.com/office/drawing/2014/main" xmlns="" id="{32431E98-718E-4028-A8A5-E9835B803240}"/>
                </a:ext>
              </a:extLst>
            </p:cNvPr>
            <p:cNvSpPr/>
            <p:nvPr/>
          </p:nvSpPr>
          <p:spPr>
            <a:xfrm rot="5400000">
              <a:off x="-2563038" y="1630265"/>
              <a:ext cx="1092581" cy="973545"/>
            </a:xfrm>
            <a:prstGeom prst="hexagon">
              <a:avLst>
                <a:gd name="adj" fmla="val 27446"/>
                <a:gd name="vf" fmla="val 115470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Pentágono 36">
              <a:extLst>
                <a:ext uri="{FF2B5EF4-FFF2-40B4-BE49-F238E27FC236}">
                  <a16:creationId xmlns:a16="http://schemas.microsoft.com/office/drawing/2014/main" xmlns="" id="{9D5EC635-91E1-4EDB-820D-2E7710C1A5FB}"/>
                </a:ext>
              </a:extLst>
            </p:cNvPr>
            <p:cNvSpPr>
              <a:spLocks/>
            </p:cNvSpPr>
            <p:nvPr/>
          </p:nvSpPr>
          <p:spPr>
            <a:xfrm rot="20645902">
              <a:off x="-3406996" y="1677663"/>
              <a:ext cx="997954" cy="830558"/>
            </a:xfrm>
            <a:prstGeom prst="pentagon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xmlns="" id="{A13BDBF2-6942-43EB-9C95-7A8FB6FB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493023" y="-822695"/>
              <a:ext cx="3943869" cy="4285214"/>
            </a:xfrm>
            <a:prstGeom prst="rect">
              <a:avLst/>
            </a:prstGeom>
          </p:spPr>
        </p:pic>
      </p:grp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F961EC5B-38E9-4C24-AC9C-317142945790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REPOSICIONAMENTO DA SILDENAFILA PARA DISFUNÇÃO HERÉTIL</a:t>
            </a:r>
          </a:p>
        </p:txBody>
      </p:sp>
    </p:spTree>
    <p:extLst>
      <p:ext uri="{BB962C8B-B14F-4D97-AF65-F5344CB8AC3E}">
        <p14:creationId xmlns:p14="http://schemas.microsoft.com/office/powerpoint/2010/main" val="20784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23678"/>
            <a:ext cx="6336704" cy="102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5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PESQUISA E DESENVOLVIMENTO DE FÁRMACOS</a:t>
            </a:r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xmlns="" id="{D6585758-8826-4A8C-87C3-5B3F1EA6AAB7}"/>
              </a:ext>
            </a:extLst>
          </p:cNvPr>
          <p:cNvSpPr/>
          <p:nvPr/>
        </p:nvSpPr>
        <p:spPr>
          <a:xfrm>
            <a:off x="6897167" y="934801"/>
            <a:ext cx="2120261" cy="3156519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tângulo 155">
            <a:extLst>
              <a:ext uri="{FF2B5EF4-FFF2-40B4-BE49-F238E27FC236}">
                <a16:creationId xmlns:a16="http://schemas.microsoft.com/office/drawing/2014/main" xmlns="" id="{CD413652-D332-4AD5-B041-74BEE558693C}"/>
              </a:ext>
            </a:extLst>
          </p:cNvPr>
          <p:cNvSpPr/>
          <p:nvPr/>
        </p:nvSpPr>
        <p:spPr>
          <a:xfrm>
            <a:off x="4637318" y="959019"/>
            <a:ext cx="2130973" cy="3137805"/>
          </a:xfrm>
          <a:prstGeom prst="rect">
            <a:avLst/>
          </a:prstGeom>
          <a:solidFill>
            <a:srgbClr val="FFD5D5">
              <a:alpha val="60000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xmlns="" id="{C898AD46-7A94-4132-892E-4C6F676FDE27}"/>
              </a:ext>
            </a:extLst>
          </p:cNvPr>
          <p:cNvSpPr/>
          <p:nvPr/>
        </p:nvSpPr>
        <p:spPr>
          <a:xfrm>
            <a:off x="2386207" y="952028"/>
            <a:ext cx="2136774" cy="3144794"/>
          </a:xfrm>
          <a:prstGeom prst="rect">
            <a:avLst/>
          </a:prstGeom>
          <a:solidFill>
            <a:srgbClr val="AFDDFF">
              <a:alpha val="60000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tângulo 157">
            <a:extLst>
              <a:ext uri="{FF2B5EF4-FFF2-40B4-BE49-F238E27FC236}">
                <a16:creationId xmlns:a16="http://schemas.microsoft.com/office/drawing/2014/main" xmlns="" id="{93683A67-EC84-47A3-9743-B2966791228F}"/>
              </a:ext>
            </a:extLst>
          </p:cNvPr>
          <p:cNvSpPr/>
          <p:nvPr/>
        </p:nvSpPr>
        <p:spPr>
          <a:xfrm>
            <a:off x="134498" y="945349"/>
            <a:ext cx="2124062" cy="3151473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Retângulo 230">
            <a:extLst>
              <a:ext uri="{FF2B5EF4-FFF2-40B4-BE49-F238E27FC236}">
                <a16:creationId xmlns:a16="http://schemas.microsoft.com/office/drawing/2014/main" xmlns="" id="{EE603522-F622-489E-9992-173D05AC67B9}"/>
              </a:ext>
            </a:extLst>
          </p:cNvPr>
          <p:cNvSpPr/>
          <p:nvPr/>
        </p:nvSpPr>
        <p:spPr>
          <a:xfrm>
            <a:off x="137645" y="559665"/>
            <a:ext cx="2124062" cy="2654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Descoberta</a:t>
            </a:r>
          </a:p>
        </p:txBody>
      </p:sp>
      <p:sp>
        <p:nvSpPr>
          <p:cNvPr id="232" name="Retângulo 231">
            <a:extLst>
              <a:ext uri="{FF2B5EF4-FFF2-40B4-BE49-F238E27FC236}">
                <a16:creationId xmlns:a16="http://schemas.microsoft.com/office/drawing/2014/main" xmlns="" id="{7FB63CA4-D77B-406A-A3F6-435E9CF0A216}"/>
              </a:ext>
            </a:extLst>
          </p:cNvPr>
          <p:cNvSpPr/>
          <p:nvPr/>
        </p:nvSpPr>
        <p:spPr>
          <a:xfrm>
            <a:off x="2380111" y="555703"/>
            <a:ext cx="2131087" cy="271542"/>
          </a:xfrm>
          <a:prstGeom prst="rect">
            <a:avLst/>
          </a:prstGeom>
          <a:solidFill>
            <a:srgbClr val="002060"/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Pré-clínica</a:t>
            </a:r>
          </a:p>
        </p:txBody>
      </p:sp>
      <p:sp>
        <p:nvSpPr>
          <p:cNvPr id="233" name="Retângulo 232">
            <a:extLst>
              <a:ext uri="{FF2B5EF4-FFF2-40B4-BE49-F238E27FC236}">
                <a16:creationId xmlns:a16="http://schemas.microsoft.com/office/drawing/2014/main" xmlns="" id="{E0725505-2DDB-4866-BD03-50BAC67B199E}"/>
              </a:ext>
            </a:extLst>
          </p:cNvPr>
          <p:cNvSpPr/>
          <p:nvPr/>
        </p:nvSpPr>
        <p:spPr>
          <a:xfrm>
            <a:off x="4631501" y="555526"/>
            <a:ext cx="2131087" cy="271542"/>
          </a:xfrm>
          <a:prstGeom prst="rect">
            <a:avLst/>
          </a:prstGeom>
          <a:solidFill>
            <a:srgbClr val="C00000"/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</a:p>
        </p:txBody>
      </p:sp>
      <p:sp>
        <p:nvSpPr>
          <p:cNvPr id="234" name="Retângulo 233">
            <a:extLst>
              <a:ext uri="{FF2B5EF4-FFF2-40B4-BE49-F238E27FC236}">
                <a16:creationId xmlns:a16="http://schemas.microsoft.com/office/drawing/2014/main" xmlns="" id="{379F6B94-C370-482D-9BC1-322C897D0B39}"/>
              </a:ext>
            </a:extLst>
          </p:cNvPr>
          <p:cNvSpPr/>
          <p:nvPr/>
        </p:nvSpPr>
        <p:spPr>
          <a:xfrm>
            <a:off x="6888118" y="557976"/>
            <a:ext cx="2131087" cy="27154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444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latin typeface="Arial" panose="020B0604020202020204" pitchFamily="34" charset="0"/>
                <a:cs typeface="Arial" panose="020B0604020202020204" pitchFamily="34" charset="0"/>
              </a:rPr>
              <a:t>Regulatória</a:t>
            </a:r>
          </a:p>
        </p:txBody>
      </p:sp>
      <p:sp>
        <p:nvSpPr>
          <p:cNvPr id="239" name="CaixaDeTexto 238">
            <a:extLst>
              <a:ext uri="{FF2B5EF4-FFF2-40B4-BE49-F238E27FC236}">
                <a16:creationId xmlns:a16="http://schemas.microsoft.com/office/drawing/2014/main" xmlns="" id="{1DB92910-1524-4B83-876F-7476823A94DD}"/>
              </a:ext>
            </a:extLst>
          </p:cNvPr>
          <p:cNvSpPr txBox="1"/>
          <p:nvPr/>
        </p:nvSpPr>
        <p:spPr>
          <a:xfrm>
            <a:off x="211066" y="915566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&gt;10,000 compostos</a:t>
            </a:r>
          </a:p>
        </p:txBody>
      </p:sp>
      <p:sp>
        <p:nvSpPr>
          <p:cNvPr id="240" name="CaixaDeTexto 239">
            <a:extLst>
              <a:ext uri="{FF2B5EF4-FFF2-40B4-BE49-F238E27FC236}">
                <a16:creationId xmlns:a16="http://schemas.microsoft.com/office/drawing/2014/main" xmlns="" id="{55E52A3D-0388-449D-A119-A063E1E48B80}"/>
              </a:ext>
            </a:extLst>
          </p:cNvPr>
          <p:cNvSpPr txBox="1"/>
          <p:nvPr/>
        </p:nvSpPr>
        <p:spPr>
          <a:xfrm>
            <a:off x="2748549" y="915294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compostos</a:t>
            </a:r>
          </a:p>
        </p:txBody>
      </p:sp>
      <p:sp>
        <p:nvSpPr>
          <p:cNvPr id="241" name="CaixaDeTexto 240">
            <a:extLst>
              <a:ext uri="{FF2B5EF4-FFF2-40B4-BE49-F238E27FC236}">
                <a16:creationId xmlns:a16="http://schemas.microsoft.com/office/drawing/2014/main" xmlns="" id="{31A05195-3BF9-422C-A7FC-4858EDDF6B33}"/>
              </a:ext>
            </a:extLst>
          </p:cNvPr>
          <p:cNvSpPr txBox="1"/>
          <p:nvPr/>
        </p:nvSpPr>
        <p:spPr>
          <a:xfrm>
            <a:off x="4604480" y="931547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candidatos a fármacos</a:t>
            </a:r>
          </a:p>
        </p:txBody>
      </p:sp>
      <p:sp>
        <p:nvSpPr>
          <p:cNvPr id="242" name="CaixaDeTexto 241">
            <a:extLst>
              <a:ext uri="{FF2B5EF4-FFF2-40B4-BE49-F238E27FC236}">
                <a16:creationId xmlns:a16="http://schemas.microsoft.com/office/drawing/2014/main" xmlns="" id="{6C6CD08D-F76E-4224-B9E5-2AB3DE393DE3}"/>
              </a:ext>
            </a:extLst>
          </p:cNvPr>
          <p:cNvSpPr txBox="1"/>
          <p:nvPr/>
        </p:nvSpPr>
        <p:spPr>
          <a:xfrm>
            <a:off x="7452320" y="925066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fármaco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xmlns="" id="{C1C41202-21CC-4B01-983C-8FE8DFBEB797}"/>
              </a:ext>
            </a:extLst>
          </p:cNvPr>
          <p:cNvSpPr/>
          <p:nvPr/>
        </p:nvSpPr>
        <p:spPr>
          <a:xfrm>
            <a:off x="139530" y="4207266"/>
            <a:ext cx="2124062" cy="2654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3−5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etângulo 243">
            <a:extLst>
              <a:ext uri="{FF2B5EF4-FFF2-40B4-BE49-F238E27FC236}">
                <a16:creationId xmlns:a16="http://schemas.microsoft.com/office/drawing/2014/main" xmlns="" id="{64EF7412-1473-44DC-8DE3-020094D47A13}"/>
              </a:ext>
            </a:extLst>
          </p:cNvPr>
          <p:cNvSpPr/>
          <p:nvPr/>
        </p:nvSpPr>
        <p:spPr>
          <a:xfrm>
            <a:off x="2381995" y="4195940"/>
            <a:ext cx="2131087" cy="271542"/>
          </a:xfrm>
          <a:prstGeom prst="rect">
            <a:avLst/>
          </a:prstGeom>
          <a:solidFill>
            <a:srgbClr val="002060"/>
          </a:solidFill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1−2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etângulo 244">
            <a:extLst>
              <a:ext uri="{FF2B5EF4-FFF2-40B4-BE49-F238E27FC236}">
                <a16:creationId xmlns:a16="http://schemas.microsoft.com/office/drawing/2014/main" xmlns="" id="{A594446E-1FED-4BFF-A7BC-F89A75F72430}"/>
              </a:ext>
            </a:extLst>
          </p:cNvPr>
          <p:cNvSpPr/>
          <p:nvPr/>
        </p:nvSpPr>
        <p:spPr>
          <a:xfrm>
            <a:off x="4633385" y="4195763"/>
            <a:ext cx="2131087" cy="271542"/>
          </a:xfrm>
          <a:prstGeom prst="rect">
            <a:avLst/>
          </a:prstGeom>
          <a:solidFill>
            <a:srgbClr val="C00000"/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6−7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Retângulo 245">
            <a:extLst>
              <a:ext uri="{FF2B5EF4-FFF2-40B4-BE49-F238E27FC236}">
                <a16:creationId xmlns:a16="http://schemas.microsoft.com/office/drawing/2014/main" xmlns="" id="{2B1D90A9-87FB-481A-9AEC-F4D90AEE23E4}"/>
              </a:ext>
            </a:extLst>
          </p:cNvPr>
          <p:cNvSpPr/>
          <p:nvPr/>
        </p:nvSpPr>
        <p:spPr>
          <a:xfrm>
            <a:off x="6890003" y="4198213"/>
            <a:ext cx="2131087" cy="27154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444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1−2 </a:t>
            </a: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5" name="Conector de Seta Reta 294">
            <a:extLst>
              <a:ext uri="{FF2B5EF4-FFF2-40B4-BE49-F238E27FC236}">
                <a16:creationId xmlns:a16="http://schemas.microsoft.com/office/drawing/2014/main" xmlns="" id="{2DE556DF-2F4C-4E6A-9C8A-B26FEA18BE9F}"/>
              </a:ext>
            </a:extLst>
          </p:cNvPr>
          <p:cNvCxnSpPr>
            <a:cxnSpLocks/>
          </p:cNvCxnSpPr>
          <p:nvPr/>
        </p:nvCxnSpPr>
        <p:spPr>
          <a:xfrm>
            <a:off x="134498" y="925066"/>
            <a:ext cx="8884708" cy="12508"/>
          </a:xfrm>
          <a:prstGeom prst="straightConnector1">
            <a:avLst/>
          </a:prstGeom>
          <a:ln w="47625"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Conector de Seta Reta 295">
            <a:extLst>
              <a:ext uri="{FF2B5EF4-FFF2-40B4-BE49-F238E27FC236}">
                <a16:creationId xmlns:a16="http://schemas.microsoft.com/office/drawing/2014/main" xmlns="" id="{39F6BCC3-BC77-4842-98E8-5D4A329C17C7}"/>
              </a:ext>
            </a:extLst>
          </p:cNvPr>
          <p:cNvCxnSpPr>
            <a:cxnSpLocks/>
          </p:cNvCxnSpPr>
          <p:nvPr/>
        </p:nvCxnSpPr>
        <p:spPr>
          <a:xfrm flipV="1">
            <a:off x="116878" y="4096824"/>
            <a:ext cx="8902327" cy="10221"/>
          </a:xfrm>
          <a:prstGeom prst="straightConnector1">
            <a:avLst/>
          </a:prstGeom>
          <a:ln w="47625"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Retângulo 296">
            <a:extLst>
              <a:ext uri="{FF2B5EF4-FFF2-40B4-BE49-F238E27FC236}">
                <a16:creationId xmlns:a16="http://schemas.microsoft.com/office/drawing/2014/main" xmlns="" id="{0ECFCAF8-B50E-4F04-B315-16BB59375165}"/>
              </a:ext>
            </a:extLst>
          </p:cNvPr>
          <p:cNvSpPr/>
          <p:nvPr/>
        </p:nvSpPr>
        <p:spPr>
          <a:xfrm>
            <a:off x="8671395" y="2007986"/>
            <a:ext cx="351454" cy="792347"/>
          </a:xfrm>
          <a:prstGeom prst="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9" name="Retângulo 298">
            <a:extLst>
              <a:ext uri="{FF2B5EF4-FFF2-40B4-BE49-F238E27FC236}">
                <a16:creationId xmlns:a16="http://schemas.microsoft.com/office/drawing/2014/main" xmlns="" id="{026FB0FD-0A11-4E2D-AAE1-36CCAF421BB9}"/>
              </a:ext>
            </a:extLst>
          </p:cNvPr>
          <p:cNvSpPr/>
          <p:nvPr/>
        </p:nvSpPr>
        <p:spPr>
          <a:xfrm>
            <a:off x="-36512" y="4933206"/>
            <a:ext cx="31353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G. Schneider. Nat. Rev.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. 17 (2017) 97–113.</a:t>
            </a:r>
          </a:p>
        </p:txBody>
      </p:sp>
      <p:sp>
        <p:nvSpPr>
          <p:cNvPr id="300" name="Retângulo 299">
            <a:extLst>
              <a:ext uri="{FF2B5EF4-FFF2-40B4-BE49-F238E27FC236}">
                <a16:creationId xmlns:a16="http://schemas.microsoft.com/office/drawing/2014/main" xmlns="" id="{D0E92BEF-A90C-49D0-802D-A363FF178DF1}"/>
              </a:ext>
            </a:extLst>
          </p:cNvPr>
          <p:cNvSpPr/>
          <p:nvPr/>
        </p:nvSpPr>
        <p:spPr>
          <a:xfrm>
            <a:off x="2885139" y="4935479"/>
            <a:ext cx="4714011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Dahlin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et al. Nat. Rev.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. 14 (2015) 279–294.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3C26EEE4-0326-462F-8DB0-F2A0B2C4175F}"/>
              </a:ext>
            </a:extLst>
          </p:cNvPr>
          <p:cNvGrpSpPr/>
          <p:nvPr/>
        </p:nvGrpSpPr>
        <p:grpSpPr>
          <a:xfrm>
            <a:off x="108232" y="4580587"/>
            <a:ext cx="8919618" cy="379716"/>
            <a:chOff x="108232" y="4580587"/>
            <a:chExt cx="8919618" cy="379716"/>
          </a:xfrm>
        </p:grpSpPr>
        <p:sp>
          <p:nvSpPr>
            <p:cNvPr id="148" name="Seta: da Esquerda para a Direita 147">
              <a:extLst>
                <a:ext uri="{FF2B5EF4-FFF2-40B4-BE49-F238E27FC236}">
                  <a16:creationId xmlns:a16="http://schemas.microsoft.com/office/drawing/2014/main" xmlns="" id="{323B6F54-C941-418F-AA73-45E02409CE0F}"/>
                </a:ext>
              </a:extLst>
            </p:cNvPr>
            <p:cNvSpPr/>
            <p:nvPr/>
          </p:nvSpPr>
          <p:spPr>
            <a:xfrm flipH="1">
              <a:off x="108232" y="4580587"/>
              <a:ext cx="8919618" cy="379716"/>
            </a:xfrm>
            <a:prstGeom prst="leftRightArrow">
              <a:avLst/>
            </a:prstGeom>
            <a:gradFill flip="none" rotWithShape="1">
              <a:gsLst>
                <a:gs pos="0">
                  <a:srgbClr val="33CC33">
                    <a:lumMod val="65000"/>
                    <a:lumOff val="35000"/>
                  </a:srgbClr>
                </a:gs>
                <a:gs pos="48000">
                  <a:srgbClr val="FFE100">
                    <a:lumMod val="65000"/>
                    <a:lumOff val="35000"/>
                  </a:srgbClr>
                </a:gs>
                <a:gs pos="26000">
                  <a:srgbClr val="00FF00">
                    <a:lumMod val="65000"/>
                    <a:lumOff val="35000"/>
                  </a:srgbClr>
                </a:gs>
                <a:gs pos="76000">
                  <a:srgbClr val="FF0000">
                    <a:lumMod val="65000"/>
                    <a:lumOff val="35000"/>
                  </a:srgbClr>
                </a:gs>
                <a:gs pos="98000">
                  <a:srgbClr val="FF0000">
                    <a:lumMod val="65000"/>
                    <a:lumOff val="3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xmlns="" id="{E9B6ED48-C1D0-4446-9827-2195E28F51AF}"/>
                </a:ext>
              </a:extLst>
            </p:cNvPr>
            <p:cNvSpPr txBox="1"/>
            <p:nvPr/>
          </p:nvSpPr>
          <p:spPr>
            <a:xfrm>
              <a:off x="2393358" y="4606011"/>
              <a:ext cx="4208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&gt;10 anos, investimento de até 2,6 bilhões e ↑ risco</a:t>
              </a:r>
            </a:p>
          </p:txBody>
        </p:sp>
      </p:grpSp>
      <p:sp>
        <p:nvSpPr>
          <p:cNvPr id="17" name="Fluxograma: Mesclar 16">
            <a:extLst>
              <a:ext uri="{FF2B5EF4-FFF2-40B4-BE49-F238E27FC236}">
                <a16:creationId xmlns:a16="http://schemas.microsoft.com/office/drawing/2014/main" xmlns="" id="{BC6FA30A-0D6A-427B-8141-604A896292FE}"/>
              </a:ext>
            </a:extLst>
          </p:cNvPr>
          <p:cNvSpPr/>
          <p:nvPr/>
        </p:nvSpPr>
        <p:spPr>
          <a:xfrm rot="16200000">
            <a:off x="3005770" y="-1724774"/>
            <a:ext cx="2573043" cy="83508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38 w 10000"/>
              <a:gd name="connsiteY2" fmla="*/ 2704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38 w 10000"/>
              <a:gd name="connsiteY2" fmla="*/ 2704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1557 w 10000"/>
              <a:gd name="connsiteY4" fmla="*/ 302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3076 w 10000"/>
              <a:gd name="connsiteY4" fmla="*/ 312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386" y="3123"/>
                </a:lnTo>
                <a:lnTo>
                  <a:pt x="5000" y="10000"/>
                </a:lnTo>
                <a:lnTo>
                  <a:pt x="3076" y="312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alpha val="40000"/>
                </a:srgbClr>
              </a:gs>
              <a:gs pos="20000">
                <a:srgbClr val="FFC000">
                  <a:alpha val="51000"/>
                </a:srgbClr>
              </a:gs>
              <a:gs pos="37000">
                <a:srgbClr val="FFFF00">
                  <a:alpha val="64000"/>
                </a:srgbClr>
              </a:gs>
              <a:gs pos="98198">
                <a:srgbClr val="00B050">
                  <a:alpha val="55000"/>
                </a:srgbClr>
              </a:gs>
              <a:gs pos="64000">
                <a:srgbClr val="92D050">
                  <a:alpha val="4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5" name="CaixaDeTexto 234">
            <a:extLst>
              <a:ext uri="{FF2B5EF4-FFF2-40B4-BE49-F238E27FC236}">
                <a16:creationId xmlns:a16="http://schemas.microsoft.com/office/drawing/2014/main" xmlns="" id="{1DF1956E-1E1A-4679-81D6-B6CA341A4BE3}"/>
              </a:ext>
            </a:extLst>
          </p:cNvPr>
          <p:cNvSpPr txBox="1"/>
          <p:nvPr/>
        </p:nvSpPr>
        <p:spPr>
          <a:xfrm rot="16200000">
            <a:off x="4465259" y="3035247"/>
            <a:ext cx="98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</a:t>
            </a:r>
          </a:p>
        </p:txBody>
      </p:sp>
      <p:sp>
        <p:nvSpPr>
          <p:cNvPr id="236" name="CaixaDeTexto 235">
            <a:extLst>
              <a:ext uri="{FF2B5EF4-FFF2-40B4-BE49-F238E27FC236}">
                <a16:creationId xmlns:a16="http://schemas.microsoft.com/office/drawing/2014/main" xmlns="" id="{D739E86E-C4A2-48AB-9657-5596115B5DC2}"/>
              </a:ext>
            </a:extLst>
          </p:cNvPr>
          <p:cNvSpPr txBox="1"/>
          <p:nvPr/>
        </p:nvSpPr>
        <p:spPr>
          <a:xfrm rot="16200000">
            <a:off x="5149379" y="3056056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II</a:t>
            </a:r>
          </a:p>
        </p:txBody>
      </p:sp>
      <p:sp>
        <p:nvSpPr>
          <p:cNvPr id="237" name="CaixaDeTexto 236">
            <a:extLst>
              <a:ext uri="{FF2B5EF4-FFF2-40B4-BE49-F238E27FC236}">
                <a16:creationId xmlns:a16="http://schemas.microsoft.com/office/drawing/2014/main" xmlns="" id="{D7206C72-F8C2-42F4-A83D-FDF4D7FFE540}"/>
              </a:ext>
            </a:extLst>
          </p:cNvPr>
          <p:cNvSpPr txBox="1"/>
          <p:nvPr/>
        </p:nvSpPr>
        <p:spPr>
          <a:xfrm rot="16200000">
            <a:off x="5830212" y="3077353"/>
            <a:ext cx="1143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III</a:t>
            </a:r>
          </a:p>
        </p:txBody>
      </p:sp>
      <p:sp>
        <p:nvSpPr>
          <p:cNvPr id="238" name="CaixaDeTexto 237">
            <a:extLst>
              <a:ext uri="{FF2B5EF4-FFF2-40B4-BE49-F238E27FC236}">
                <a16:creationId xmlns:a16="http://schemas.microsoft.com/office/drawing/2014/main" xmlns="" id="{BCFCFD4A-49E4-442E-A6FC-B5BE13AF41D9}"/>
              </a:ext>
            </a:extLst>
          </p:cNvPr>
          <p:cNvSpPr txBox="1"/>
          <p:nvPr/>
        </p:nvSpPr>
        <p:spPr>
          <a:xfrm rot="16200000">
            <a:off x="7877837" y="3105343"/>
            <a:ext cx="1173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IV</a:t>
            </a:r>
          </a:p>
        </p:txBody>
      </p:sp>
      <p:sp>
        <p:nvSpPr>
          <p:cNvPr id="253" name="CaixaDeTexto 252">
            <a:extLst>
              <a:ext uri="{FF2B5EF4-FFF2-40B4-BE49-F238E27FC236}">
                <a16:creationId xmlns:a16="http://schemas.microsoft.com/office/drawing/2014/main" xmlns="" id="{0ACC463E-F53A-40CB-99F4-C8F77A7CCA18}"/>
              </a:ext>
            </a:extLst>
          </p:cNvPr>
          <p:cNvSpPr txBox="1"/>
          <p:nvPr/>
        </p:nvSpPr>
        <p:spPr>
          <a:xfrm>
            <a:off x="74706" y="3867894"/>
            <a:ext cx="2337054" cy="25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pt-BR" sz="1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Screening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" name="Picture 6" descr="Resultado de imagem para anvisa logo">
            <a:extLst>
              <a:ext uri="{FF2B5EF4-FFF2-40B4-BE49-F238E27FC236}">
                <a16:creationId xmlns:a16="http://schemas.microsoft.com/office/drawing/2014/main" xmlns="" id="{8F6454F5-0EB9-42E6-9658-BAAED5AC1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25" y="2191626"/>
            <a:ext cx="681633" cy="6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CaixaDeTexto 261">
            <a:extLst>
              <a:ext uri="{FF2B5EF4-FFF2-40B4-BE49-F238E27FC236}">
                <a16:creationId xmlns:a16="http://schemas.microsoft.com/office/drawing/2014/main" xmlns="" id="{6A4C1F29-4A99-4065-9F04-87E688365CE8}"/>
              </a:ext>
            </a:extLst>
          </p:cNvPr>
          <p:cNvSpPr txBox="1"/>
          <p:nvPr/>
        </p:nvSpPr>
        <p:spPr>
          <a:xfrm>
            <a:off x="3025136" y="2859782"/>
            <a:ext cx="15215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Indentificação</a:t>
            </a:r>
            <a:r>
              <a:rPr lang="pt-BR" sz="13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otimização de líderes</a:t>
            </a:r>
          </a:p>
        </p:txBody>
      </p:sp>
      <p:grpSp>
        <p:nvGrpSpPr>
          <p:cNvPr id="263" name="Agrupar 262">
            <a:extLst>
              <a:ext uri="{FF2B5EF4-FFF2-40B4-BE49-F238E27FC236}">
                <a16:creationId xmlns:a16="http://schemas.microsoft.com/office/drawing/2014/main" xmlns="" id="{33C0D29D-9DCE-4718-B725-6106EFB4B7BE}"/>
              </a:ext>
            </a:extLst>
          </p:cNvPr>
          <p:cNvGrpSpPr>
            <a:grpSpLocks noChangeAspect="1"/>
          </p:cNvGrpSpPr>
          <p:nvPr/>
        </p:nvGrpSpPr>
        <p:grpSpPr>
          <a:xfrm>
            <a:off x="5299686" y="1920252"/>
            <a:ext cx="859848" cy="859054"/>
            <a:chOff x="7178653" y="1825281"/>
            <a:chExt cx="2216565" cy="2214518"/>
          </a:xfrm>
        </p:grpSpPr>
        <p:sp>
          <p:nvSpPr>
            <p:cNvPr id="264" name="Hexágono 263">
              <a:extLst>
                <a:ext uri="{FF2B5EF4-FFF2-40B4-BE49-F238E27FC236}">
                  <a16:creationId xmlns:a16="http://schemas.microsoft.com/office/drawing/2014/main" xmlns="" id="{F19C6EA8-9846-45FA-A347-96D9875DE41C}"/>
                </a:ext>
              </a:extLst>
            </p:cNvPr>
            <p:cNvSpPr/>
            <p:nvPr/>
          </p:nvSpPr>
          <p:spPr>
            <a:xfrm rot="19790774">
              <a:off x="7393295" y="3207362"/>
              <a:ext cx="455530" cy="376662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5" name="Imagem 264">
              <a:extLst>
                <a:ext uri="{FF2B5EF4-FFF2-40B4-BE49-F238E27FC236}">
                  <a16:creationId xmlns:a16="http://schemas.microsoft.com/office/drawing/2014/main" xmlns="" id="{C84764B1-4482-423E-A262-5D516CBFD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8653" y="1825281"/>
              <a:ext cx="2216565" cy="2214518"/>
            </a:xfrm>
            <a:prstGeom prst="rect">
              <a:avLst/>
            </a:prstGeom>
          </p:spPr>
        </p:pic>
      </p:grpSp>
      <p:pic>
        <p:nvPicPr>
          <p:cNvPr id="266" name="Imagem 265">
            <a:extLst>
              <a:ext uri="{FF2B5EF4-FFF2-40B4-BE49-F238E27FC236}">
                <a16:creationId xmlns:a16="http://schemas.microsoft.com/office/drawing/2014/main" xmlns="" id="{3215098B-EBA5-472E-A269-EB42642EE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30" y="1790798"/>
            <a:ext cx="441400" cy="672525"/>
          </a:xfrm>
          <a:prstGeom prst="rect">
            <a:avLst/>
          </a:prstGeom>
        </p:spPr>
      </p:pic>
      <p:grpSp>
        <p:nvGrpSpPr>
          <p:cNvPr id="267" name="Agrupar 266">
            <a:extLst>
              <a:ext uri="{FF2B5EF4-FFF2-40B4-BE49-F238E27FC236}">
                <a16:creationId xmlns:a16="http://schemas.microsoft.com/office/drawing/2014/main" xmlns="" id="{A84978DB-B498-44E5-BE9B-886459FAF503}"/>
              </a:ext>
            </a:extLst>
          </p:cNvPr>
          <p:cNvGrpSpPr/>
          <p:nvPr/>
        </p:nvGrpSpPr>
        <p:grpSpPr>
          <a:xfrm>
            <a:off x="2723512" y="2270006"/>
            <a:ext cx="892318" cy="732780"/>
            <a:chOff x="4140410" y="3370607"/>
            <a:chExt cx="1153915" cy="947606"/>
          </a:xfrm>
        </p:grpSpPr>
        <p:sp>
          <p:nvSpPr>
            <p:cNvPr id="268" name="Hexágono 267">
              <a:extLst>
                <a:ext uri="{FF2B5EF4-FFF2-40B4-BE49-F238E27FC236}">
                  <a16:creationId xmlns:a16="http://schemas.microsoft.com/office/drawing/2014/main" xmlns="" id="{424DE36A-2946-4BD7-856E-88018EE4FF86}"/>
                </a:ext>
              </a:extLst>
            </p:cNvPr>
            <p:cNvSpPr/>
            <p:nvPr/>
          </p:nvSpPr>
          <p:spPr>
            <a:xfrm rot="19790774">
              <a:off x="4235164" y="4034888"/>
              <a:ext cx="228514" cy="188950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9" name="Imagem 268">
              <a:extLst>
                <a:ext uri="{FF2B5EF4-FFF2-40B4-BE49-F238E27FC236}">
                  <a16:creationId xmlns:a16="http://schemas.microsoft.com/office/drawing/2014/main" xmlns="" id="{76CE12CD-61E5-446E-89F5-8E72183A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0410" y="3370607"/>
              <a:ext cx="1153915" cy="947606"/>
            </a:xfrm>
            <a:prstGeom prst="rect">
              <a:avLst/>
            </a:prstGeom>
          </p:spPr>
        </p:pic>
      </p:grpSp>
      <p:grpSp>
        <p:nvGrpSpPr>
          <p:cNvPr id="270" name="Agrupar 269">
            <a:extLst>
              <a:ext uri="{FF2B5EF4-FFF2-40B4-BE49-F238E27FC236}">
                <a16:creationId xmlns:a16="http://schemas.microsoft.com/office/drawing/2014/main" xmlns="" id="{1C15EAF6-1F52-4C58-912D-FE6D44DA66B4}"/>
              </a:ext>
            </a:extLst>
          </p:cNvPr>
          <p:cNvGrpSpPr/>
          <p:nvPr/>
        </p:nvGrpSpPr>
        <p:grpSpPr>
          <a:xfrm>
            <a:off x="1741551" y="2589184"/>
            <a:ext cx="472176" cy="459260"/>
            <a:chOff x="2976925" y="3860287"/>
            <a:chExt cx="610602" cy="593900"/>
          </a:xfrm>
        </p:grpSpPr>
        <p:sp>
          <p:nvSpPr>
            <p:cNvPr id="271" name="Hexágono 270">
              <a:extLst>
                <a:ext uri="{FF2B5EF4-FFF2-40B4-BE49-F238E27FC236}">
                  <a16:creationId xmlns:a16="http://schemas.microsoft.com/office/drawing/2014/main" xmlns="" id="{B0E3A6F7-B273-455B-B906-14F48434955A}"/>
                </a:ext>
              </a:extLst>
            </p:cNvPr>
            <p:cNvSpPr/>
            <p:nvPr/>
          </p:nvSpPr>
          <p:spPr>
            <a:xfrm rot="18840022">
              <a:off x="2995592" y="3939657"/>
              <a:ext cx="241180" cy="204363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2" name="Imagem 271">
              <a:extLst>
                <a:ext uri="{FF2B5EF4-FFF2-40B4-BE49-F238E27FC236}">
                  <a16:creationId xmlns:a16="http://schemas.microsoft.com/office/drawing/2014/main" xmlns="" id="{5561F36B-881C-42F0-B949-CF931EF26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137" b="19964"/>
            <a:stretch/>
          </p:blipFill>
          <p:spPr>
            <a:xfrm>
              <a:off x="2976925" y="3860287"/>
              <a:ext cx="610602" cy="593900"/>
            </a:xfrm>
            <a:prstGeom prst="rect">
              <a:avLst/>
            </a:prstGeom>
          </p:spPr>
        </p:pic>
      </p:grpSp>
      <p:grpSp>
        <p:nvGrpSpPr>
          <p:cNvPr id="273" name="Agrupar 272">
            <a:extLst>
              <a:ext uri="{FF2B5EF4-FFF2-40B4-BE49-F238E27FC236}">
                <a16:creationId xmlns:a16="http://schemas.microsoft.com/office/drawing/2014/main" xmlns="" id="{E8BB375B-BACF-4B98-AB98-14612989574D}"/>
              </a:ext>
            </a:extLst>
          </p:cNvPr>
          <p:cNvGrpSpPr/>
          <p:nvPr/>
        </p:nvGrpSpPr>
        <p:grpSpPr>
          <a:xfrm>
            <a:off x="3720610" y="2022991"/>
            <a:ext cx="894313" cy="810233"/>
            <a:chOff x="4755934" y="2778711"/>
            <a:chExt cx="1218155" cy="1072752"/>
          </a:xfrm>
        </p:grpSpPr>
        <p:sp>
          <p:nvSpPr>
            <p:cNvPr id="274" name="Hexágono 273">
              <a:extLst>
                <a:ext uri="{FF2B5EF4-FFF2-40B4-BE49-F238E27FC236}">
                  <a16:creationId xmlns:a16="http://schemas.microsoft.com/office/drawing/2014/main" xmlns="" id="{643AF9D9-5FA4-41B2-9356-50A6CBF00713}"/>
                </a:ext>
              </a:extLst>
            </p:cNvPr>
            <p:cNvSpPr/>
            <p:nvPr/>
          </p:nvSpPr>
          <p:spPr>
            <a:xfrm rot="20607502">
              <a:off x="5246152" y="2997800"/>
              <a:ext cx="228514" cy="203422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5" name="Imagem 274">
              <a:extLst>
                <a:ext uri="{FF2B5EF4-FFF2-40B4-BE49-F238E27FC236}">
                  <a16:creationId xmlns:a16="http://schemas.microsoft.com/office/drawing/2014/main" xmlns="" id="{09C032A8-4221-4F2E-A51C-CB8AF5338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5934" y="2778711"/>
              <a:ext cx="1218155" cy="1072752"/>
            </a:xfrm>
            <a:prstGeom prst="rect">
              <a:avLst/>
            </a:prstGeom>
          </p:spPr>
        </p:pic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xmlns="" id="{1D35BEB6-7E14-4A7D-9B9E-4F80AB3CBCD9}"/>
              </a:ext>
            </a:extLst>
          </p:cNvPr>
          <p:cNvGrpSpPr>
            <a:grpSpLocks noChangeAspect="1"/>
          </p:cNvGrpSpPr>
          <p:nvPr/>
        </p:nvGrpSpPr>
        <p:grpSpPr>
          <a:xfrm>
            <a:off x="667204" y="1225993"/>
            <a:ext cx="609841" cy="457987"/>
            <a:chOff x="816647" y="2408908"/>
            <a:chExt cx="996315" cy="748226"/>
          </a:xfrm>
        </p:grpSpPr>
        <p:sp>
          <p:nvSpPr>
            <p:cNvPr id="277" name="Pentágono 276">
              <a:extLst>
                <a:ext uri="{FF2B5EF4-FFF2-40B4-BE49-F238E27FC236}">
                  <a16:creationId xmlns:a16="http://schemas.microsoft.com/office/drawing/2014/main" xmlns="" id="{EDCFC9B7-7A2F-40BC-AA13-A2AC409BE879}"/>
                </a:ext>
              </a:extLst>
            </p:cNvPr>
            <p:cNvSpPr/>
            <p:nvPr/>
          </p:nvSpPr>
          <p:spPr>
            <a:xfrm rot="412229">
              <a:off x="1359033" y="2636097"/>
              <a:ext cx="224829" cy="212793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8" name="Imagem 277">
              <a:extLst>
                <a:ext uri="{FF2B5EF4-FFF2-40B4-BE49-F238E27FC236}">
                  <a16:creationId xmlns:a16="http://schemas.microsoft.com/office/drawing/2014/main" xmlns="" id="{65F9BF43-9FBB-4D68-AD98-ECC182F1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6647" y="2408908"/>
              <a:ext cx="996315" cy="748226"/>
            </a:xfrm>
            <a:prstGeom prst="rect">
              <a:avLst/>
            </a:prstGeom>
          </p:spPr>
        </p:pic>
      </p:grpSp>
      <p:pic>
        <p:nvPicPr>
          <p:cNvPr id="279" name="Imagem 278">
            <a:extLst>
              <a:ext uri="{FF2B5EF4-FFF2-40B4-BE49-F238E27FC236}">
                <a16:creationId xmlns:a16="http://schemas.microsoft.com/office/drawing/2014/main" xmlns="" id="{BD487A27-ABED-4543-8A3E-4CB6A903C2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147" y="1548176"/>
            <a:ext cx="461265" cy="380125"/>
          </a:xfrm>
          <a:prstGeom prst="rect">
            <a:avLst/>
          </a:prstGeom>
        </p:spPr>
      </p:pic>
      <p:grpSp>
        <p:nvGrpSpPr>
          <p:cNvPr id="280" name="Agrupar 279">
            <a:extLst>
              <a:ext uri="{FF2B5EF4-FFF2-40B4-BE49-F238E27FC236}">
                <a16:creationId xmlns:a16="http://schemas.microsoft.com/office/drawing/2014/main" xmlns="" id="{152AC421-690E-4438-83BD-85E78CD7BF94}"/>
              </a:ext>
            </a:extLst>
          </p:cNvPr>
          <p:cNvGrpSpPr/>
          <p:nvPr/>
        </p:nvGrpSpPr>
        <p:grpSpPr>
          <a:xfrm>
            <a:off x="192891" y="2391819"/>
            <a:ext cx="598789" cy="607092"/>
            <a:chOff x="541161" y="3273845"/>
            <a:chExt cx="804272" cy="845486"/>
          </a:xfrm>
        </p:grpSpPr>
        <p:sp>
          <p:nvSpPr>
            <p:cNvPr id="281" name="Pentágono 280">
              <a:extLst>
                <a:ext uri="{FF2B5EF4-FFF2-40B4-BE49-F238E27FC236}">
                  <a16:creationId xmlns:a16="http://schemas.microsoft.com/office/drawing/2014/main" xmlns="" id="{F9870B40-AD5D-49C5-A09E-6D42B51C32FB}"/>
                </a:ext>
              </a:extLst>
            </p:cNvPr>
            <p:cNvSpPr/>
            <p:nvPr/>
          </p:nvSpPr>
          <p:spPr>
            <a:xfrm rot="2566960">
              <a:off x="886781" y="3781299"/>
              <a:ext cx="211082" cy="203315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2" name="Pentágono 281">
              <a:extLst>
                <a:ext uri="{FF2B5EF4-FFF2-40B4-BE49-F238E27FC236}">
                  <a16:creationId xmlns:a16="http://schemas.microsoft.com/office/drawing/2014/main" xmlns="" id="{0219F1ED-EC74-4C79-824C-FD11B413C878}"/>
                </a:ext>
              </a:extLst>
            </p:cNvPr>
            <p:cNvSpPr/>
            <p:nvPr/>
          </p:nvSpPr>
          <p:spPr>
            <a:xfrm rot="2050861">
              <a:off x="934773" y="3418827"/>
              <a:ext cx="211082" cy="203315"/>
            </a:xfrm>
            <a:prstGeom prst="pent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3" name="Imagem 282">
              <a:extLst>
                <a:ext uri="{FF2B5EF4-FFF2-40B4-BE49-F238E27FC236}">
                  <a16:creationId xmlns:a16="http://schemas.microsoft.com/office/drawing/2014/main" xmlns="" id="{35421E56-5F2F-496A-A23B-035F587D8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161" y="3273845"/>
              <a:ext cx="804272" cy="845486"/>
            </a:xfrm>
            <a:prstGeom prst="rect">
              <a:avLst/>
            </a:prstGeom>
          </p:spPr>
        </p:pic>
      </p:grpSp>
      <p:pic>
        <p:nvPicPr>
          <p:cNvPr id="284" name="Imagem 283">
            <a:extLst>
              <a:ext uri="{FF2B5EF4-FFF2-40B4-BE49-F238E27FC236}">
                <a16:creationId xmlns:a16="http://schemas.microsoft.com/office/drawing/2014/main" xmlns="" id="{9757ECA1-FD20-432A-B2C8-672D4F8D6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078" y="2827263"/>
            <a:ext cx="676341" cy="383964"/>
          </a:xfrm>
          <a:prstGeom prst="rect">
            <a:avLst/>
          </a:prstGeom>
        </p:spPr>
      </p:pic>
      <p:grpSp>
        <p:nvGrpSpPr>
          <p:cNvPr id="285" name="Agrupar 284">
            <a:extLst>
              <a:ext uri="{FF2B5EF4-FFF2-40B4-BE49-F238E27FC236}">
                <a16:creationId xmlns:a16="http://schemas.microsoft.com/office/drawing/2014/main" xmlns="" id="{A2BA8FD9-04DE-4DC4-84C4-51B98167E08B}"/>
              </a:ext>
            </a:extLst>
          </p:cNvPr>
          <p:cNvGrpSpPr/>
          <p:nvPr/>
        </p:nvGrpSpPr>
        <p:grpSpPr>
          <a:xfrm>
            <a:off x="633259" y="1812525"/>
            <a:ext cx="482675" cy="434582"/>
            <a:chOff x="1636573" y="3426843"/>
            <a:chExt cx="624179" cy="561987"/>
          </a:xfrm>
        </p:grpSpPr>
        <p:sp>
          <p:nvSpPr>
            <p:cNvPr id="286" name="Pentágono 285">
              <a:extLst>
                <a:ext uri="{FF2B5EF4-FFF2-40B4-BE49-F238E27FC236}">
                  <a16:creationId xmlns:a16="http://schemas.microsoft.com/office/drawing/2014/main" xmlns="" id="{E1161B12-82A7-46BB-AD36-C982B02C736A}"/>
                </a:ext>
              </a:extLst>
            </p:cNvPr>
            <p:cNvSpPr/>
            <p:nvPr/>
          </p:nvSpPr>
          <p:spPr>
            <a:xfrm rot="3313698">
              <a:off x="1725038" y="3488731"/>
              <a:ext cx="203224" cy="188787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7" name="Imagem 286">
              <a:extLst>
                <a:ext uri="{FF2B5EF4-FFF2-40B4-BE49-F238E27FC236}">
                  <a16:creationId xmlns:a16="http://schemas.microsoft.com/office/drawing/2014/main" xmlns="" id="{DCEAE225-0DEC-45E7-A7DA-E8384741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36573" y="3426843"/>
              <a:ext cx="624179" cy="561987"/>
            </a:xfrm>
            <a:prstGeom prst="rect">
              <a:avLst/>
            </a:prstGeom>
          </p:spPr>
        </p:pic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xmlns="" id="{66F01486-BFB8-4675-95BF-D9F54F8489A4}"/>
              </a:ext>
            </a:extLst>
          </p:cNvPr>
          <p:cNvGrpSpPr/>
          <p:nvPr/>
        </p:nvGrpSpPr>
        <p:grpSpPr>
          <a:xfrm>
            <a:off x="1507543" y="1658940"/>
            <a:ext cx="232520" cy="564168"/>
            <a:chOff x="2079954" y="2634467"/>
            <a:chExt cx="300687" cy="729563"/>
          </a:xfrm>
        </p:grpSpPr>
        <p:sp>
          <p:nvSpPr>
            <p:cNvPr id="289" name="Hexágono 288">
              <a:extLst>
                <a:ext uri="{FF2B5EF4-FFF2-40B4-BE49-F238E27FC236}">
                  <a16:creationId xmlns:a16="http://schemas.microsoft.com/office/drawing/2014/main" xmlns="" id="{0114A928-C628-4B93-AB9A-2868BF41D959}"/>
                </a:ext>
              </a:extLst>
            </p:cNvPr>
            <p:cNvSpPr/>
            <p:nvPr/>
          </p:nvSpPr>
          <p:spPr>
            <a:xfrm rot="20259933">
              <a:off x="2135140" y="2739415"/>
              <a:ext cx="245501" cy="207758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0" name="Imagem 289">
              <a:extLst>
                <a:ext uri="{FF2B5EF4-FFF2-40B4-BE49-F238E27FC236}">
                  <a16:creationId xmlns:a16="http://schemas.microsoft.com/office/drawing/2014/main" xmlns="" id="{126C78D5-734A-4B7B-917D-BEDF4BEB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79954" y="2634467"/>
              <a:ext cx="297148" cy="729563"/>
            </a:xfrm>
            <a:prstGeom prst="rect">
              <a:avLst/>
            </a:prstGeom>
          </p:spPr>
        </p:pic>
      </p:grpSp>
      <p:pic>
        <p:nvPicPr>
          <p:cNvPr id="291" name="Imagem 290">
            <a:extLst>
              <a:ext uri="{FF2B5EF4-FFF2-40B4-BE49-F238E27FC236}">
                <a16:creationId xmlns:a16="http://schemas.microsoft.com/office/drawing/2014/main" xmlns="" id="{4FB94966-1448-40CF-9270-247CBBC3EA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4623" y="2272411"/>
            <a:ext cx="693263" cy="416977"/>
          </a:xfrm>
          <a:prstGeom prst="rect">
            <a:avLst/>
          </a:prstGeom>
        </p:spPr>
      </p:pic>
      <p:grpSp>
        <p:nvGrpSpPr>
          <p:cNvPr id="292" name="Agrupar 291">
            <a:extLst>
              <a:ext uri="{FF2B5EF4-FFF2-40B4-BE49-F238E27FC236}">
                <a16:creationId xmlns:a16="http://schemas.microsoft.com/office/drawing/2014/main" xmlns="" id="{955EB198-E8FB-4296-A101-161E033D37AA}"/>
              </a:ext>
            </a:extLst>
          </p:cNvPr>
          <p:cNvGrpSpPr>
            <a:grpSpLocks noChangeAspect="1"/>
          </p:cNvGrpSpPr>
          <p:nvPr/>
        </p:nvGrpSpPr>
        <p:grpSpPr>
          <a:xfrm>
            <a:off x="372902" y="3362496"/>
            <a:ext cx="609841" cy="457987"/>
            <a:chOff x="816647" y="2408908"/>
            <a:chExt cx="996315" cy="748226"/>
          </a:xfrm>
        </p:grpSpPr>
        <p:sp>
          <p:nvSpPr>
            <p:cNvPr id="293" name="Pentágono 292">
              <a:extLst>
                <a:ext uri="{FF2B5EF4-FFF2-40B4-BE49-F238E27FC236}">
                  <a16:creationId xmlns:a16="http://schemas.microsoft.com/office/drawing/2014/main" xmlns="" id="{1F5367E2-5987-4CAA-8856-E07012BE9674}"/>
                </a:ext>
              </a:extLst>
            </p:cNvPr>
            <p:cNvSpPr/>
            <p:nvPr/>
          </p:nvSpPr>
          <p:spPr>
            <a:xfrm rot="412229">
              <a:off x="1359033" y="2636097"/>
              <a:ext cx="224829" cy="212793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4" name="Imagem 293">
              <a:extLst>
                <a:ext uri="{FF2B5EF4-FFF2-40B4-BE49-F238E27FC236}">
                  <a16:creationId xmlns:a16="http://schemas.microsoft.com/office/drawing/2014/main" xmlns="" id="{C302DA6F-83B3-423E-8A1C-34FE6D730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6647" y="2408908"/>
              <a:ext cx="996315" cy="748226"/>
            </a:xfrm>
            <a:prstGeom prst="rect">
              <a:avLst/>
            </a:prstGeom>
          </p:spPr>
        </p:pic>
      </p:grpSp>
      <p:sp>
        <p:nvSpPr>
          <p:cNvPr id="301" name="CaixaDeTexto 300">
            <a:extLst>
              <a:ext uri="{FF2B5EF4-FFF2-40B4-BE49-F238E27FC236}">
                <a16:creationId xmlns:a16="http://schemas.microsoft.com/office/drawing/2014/main" xmlns="" id="{CA80E3C9-9F3E-4A25-BF3A-CEA44D86F99F}"/>
              </a:ext>
            </a:extLst>
          </p:cNvPr>
          <p:cNvSpPr txBox="1"/>
          <p:nvPr/>
        </p:nvSpPr>
        <p:spPr>
          <a:xfrm>
            <a:off x="2697673" y="1565628"/>
            <a:ext cx="9609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ADMETox</a:t>
            </a:r>
          </a:p>
        </p:txBody>
      </p:sp>
      <p:pic>
        <p:nvPicPr>
          <p:cNvPr id="303" name="Imagem 302">
            <a:extLst>
              <a:ext uri="{FF2B5EF4-FFF2-40B4-BE49-F238E27FC236}">
                <a16:creationId xmlns:a16="http://schemas.microsoft.com/office/drawing/2014/main" xmlns="" id="{400E1B2B-A17D-494B-8840-87C63E4E8C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3294" y="3016496"/>
            <a:ext cx="1130451" cy="87431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F01E3F89-2BC6-47FC-ABB3-812B25F6B2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>
            <a:off x="8080238" y="2150531"/>
            <a:ext cx="816755" cy="545597"/>
          </a:xfrm>
          <a:prstGeom prst="rect">
            <a:avLst/>
          </a:prstGeom>
        </p:spPr>
      </p:pic>
      <p:pic>
        <p:nvPicPr>
          <p:cNvPr id="257" name="Imagem 256">
            <a:extLst>
              <a:ext uri="{FF2B5EF4-FFF2-40B4-BE49-F238E27FC236}">
                <a16:creationId xmlns:a16="http://schemas.microsoft.com/office/drawing/2014/main" xmlns="" id="{CC412345-54CA-444B-9E85-D5311F6822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2053" y="3264144"/>
            <a:ext cx="778301" cy="579384"/>
          </a:xfrm>
          <a:prstGeom prst="rect">
            <a:avLst/>
          </a:prstGeom>
        </p:spPr>
      </p:pic>
      <p:pic>
        <p:nvPicPr>
          <p:cNvPr id="260" name="Imagem 259">
            <a:extLst>
              <a:ext uri="{FF2B5EF4-FFF2-40B4-BE49-F238E27FC236}">
                <a16:creationId xmlns:a16="http://schemas.microsoft.com/office/drawing/2014/main" xmlns="" id="{B199DD71-F468-46D8-91C8-24E7ABFFD5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52778" y="1496910"/>
            <a:ext cx="402366" cy="387391"/>
          </a:xfrm>
          <a:prstGeom prst="rect">
            <a:avLst/>
          </a:prstGeom>
        </p:spPr>
      </p:pic>
      <p:pic>
        <p:nvPicPr>
          <p:cNvPr id="304" name="Imagem 303">
            <a:extLst>
              <a:ext uri="{FF2B5EF4-FFF2-40B4-BE49-F238E27FC236}">
                <a16:creationId xmlns:a16="http://schemas.microsoft.com/office/drawing/2014/main" xmlns="" id="{FE01A712-76FA-4248-B729-46E73158F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7704" y="1494980"/>
            <a:ext cx="402366" cy="387391"/>
          </a:xfrm>
          <a:prstGeom prst="rect">
            <a:avLst/>
          </a:prstGeom>
        </p:spPr>
      </p:pic>
      <p:pic>
        <p:nvPicPr>
          <p:cNvPr id="305" name="Imagem 304">
            <a:extLst>
              <a:ext uri="{FF2B5EF4-FFF2-40B4-BE49-F238E27FC236}">
                <a16:creationId xmlns:a16="http://schemas.microsoft.com/office/drawing/2014/main" xmlns="" id="{1A55B237-BAA4-4032-A83C-9336904D52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82542" y="1494821"/>
            <a:ext cx="402366" cy="387391"/>
          </a:xfrm>
          <a:prstGeom prst="rect">
            <a:avLst/>
          </a:prstGeom>
        </p:spPr>
      </p:pic>
      <p:pic>
        <p:nvPicPr>
          <p:cNvPr id="306" name="Imagem 305">
            <a:extLst>
              <a:ext uri="{FF2B5EF4-FFF2-40B4-BE49-F238E27FC236}">
                <a16:creationId xmlns:a16="http://schemas.microsoft.com/office/drawing/2014/main" xmlns="" id="{4FBFC323-F5FB-4E80-8014-FF54C1B7B4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0358" y="1496910"/>
            <a:ext cx="402366" cy="387391"/>
          </a:xfrm>
          <a:prstGeom prst="rect">
            <a:avLst/>
          </a:prstGeom>
        </p:spPr>
      </p:pic>
      <p:pic>
        <p:nvPicPr>
          <p:cNvPr id="307" name="Imagem 306">
            <a:extLst>
              <a:ext uri="{FF2B5EF4-FFF2-40B4-BE49-F238E27FC236}">
                <a16:creationId xmlns:a16="http://schemas.microsoft.com/office/drawing/2014/main" xmlns="" id="{8896112B-B6D7-4004-8A8C-F41BC26BC8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53708" y="1505001"/>
            <a:ext cx="402366" cy="387391"/>
          </a:xfrm>
          <a:prstGeom prst="rect">
            <a:avLst/>
          </a:prstGeom>
        </p:spPr>
      </p:pic>
      <p:pic>
        <p:nvPicPr>
          <p:cNvPr id="308" name="Imagem 307">
            <a:extLst>
              <a:ext uri="{FF2B5EF4-FFF2-40B4-BE49-F238E27FC236}">
                <a16:creationId xmlns:a16="http://schemas.microsoft.com/office/drawing/2014/main" xmlns="" id="{1826CADC-652A-4156-8ADF-968E7C62E4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2724" y="1505000"/>
            <a:ext cx="402366" cy="387391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xmlns="" id="{43BBC519-4D74-4E25-855A-9454D519C6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0675" y="2838174"/>
            <a:ext cx="1057116" cy="1037659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xmlns="" id="{FD545A51-2C6E-4FC1-8171-D5357F0282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32585" y="2892549"/>
            <a:ext cx="565652" cy="979741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xmlns="" id="{4E1D564B-957B-4714-9C7B-3C1699CE8D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25772" y="1141449"/>
            <a:ext cx="962358" cy="11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B2D0F99-F9B5-4941-8CA6-ECC6794E3B41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GÊNESE PLANEJADA DE FÁRMACOS</a:t>
            </a: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xmlns="" id="{692D6231-5D16-4FFB-9F75-04E6FD83149B}"/>
              </a:ext>
            </a:extLst>
          </p:cNvPr>
          <p:cNvGrpSpPr/>
          <p:nvPr/>
        </p:nvGrpSpPr>
        <p:grpSpPr>
          <a:xfrm>
            <a:off x="5652120" y="3091065"/>
            <a:ext cx="2084726" cy="1881938"/>
            <a:chOff x="5733286" y="3091065"/>
            <a:chExt cx="2084726" cy="1881938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xmlns="" id="{B2628B48-2A42-4242-A0B2-850085CAD116}"/>
                </a:ext>
              </a:extLst>
            </p:cNvPr>
            <p:cNvSpPr txBox="1"/>
            <p:nvPr/>
          </p:nvSpPr>
          <p:spPr>
            <a:xfrm>
              <a:off x="5733286" y="4603671"/>
              <a:ext cx="1863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Estudos de eficácia e segurança (~150 indivíduos doentes)</a:t>
              </a:r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xmlns="" id="{44532685-4594-4CAC-ACA2-C9A971F03A06}"/>
                </a:ext>
              </a:extLst>
            </p:cNvPr>
            <p:cNvGrpSpPr/>
            <p:nvPr/>
          </p:nvGrpSpPr>
          <p:grpSpPr>
            <a:xfrm>
              <a:off x="5855053" y="3091065"/>
              <a:ext cx="1962959" cy="1520339"/>
              <a:chOff x="5855053" y="3091065"/>
              <a:chExt cx="1962959" cy="1520339"/>
            </a:xfrm>
          </p:grpSpPr>
          <p:sp>
            <p:nvSpPr>
              <p:cNvPr id="74" name="Retângulo: Cantos Arredondados 73">
                <a:extLst>
                  <a:ext uri="{FF2B5EF4-FFF2-40B4-BE49-F238E27FC236}">
                    <a16:creationId xmlns:a16="http://schemas.microsoft.com/office/drawing/2014/main" xmlns="" id="{ED6A42DC-0B80-46B6-A850-F39F7A0E7D40}"/>
                  </a:ext>
                </a:extLst>
              </p:cNvPr>
              <p:cNvSpPr/>
              <p:nvPr/>
            </p:nvSpPr>
            <p:spPr>
              <a:xfrm>
                <a:off x="5855053" y="3091065"/>
                <a:ext cx="1620982" cy="1520339"/>
              </a:xfrm>
              <a:prstGeom prst="roundRect">
                <a:avLst>
                  <a:gd name="adj" fmla="val 6049"/>
                </a:avLst>
              </a:prstGeom>
              <a:solidFill>
                <a:srgbClr val="FF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4" name="Imagem 23">
                <a:extLst>
                  <a:ext uri="{FF2B5EF4-FFF2-40B4-BE49-F238E27FC236}">
                    <a16:creationId xmlns:a16="http://schemas.microsoft.com/office/drawing/2014/main" xmlns="" id="{E09CFCB0-6F03-4DD8-8395-6F0744DB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02127" y="3512044"/>
                <a:ext cx="795678" cy="766065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xmlns="" id="{30E23C86-0235-43B4-8482-AF69D8A26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67254" y="3569026"/>
                <a:ext cx="795678" cy="766065"/>
              </a:xfrm>
              <a:prstGeom prst="rect">
                <a:avLst/>
              </a:prstGeom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xmlns="" id="{FF75F7C1-C321-4D22-B67B-5A5311F94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2747" y="3651071"/>
                <a:ext cx="795678" cy="766065"/>
              </a:xfrm>
              <a:prstGeom prst="rect">
                <a:avLst/>
              </a:prstGeom>
            </p:spPr>
          </p:pic>
          <p:sp>
            <p:nvSpPr>
              <p:cNvPr id="40" name="Seta: para a Direita 39">
                <a:extLst>
                  <a:ext uri="{FF2B5EF4-FFF2-40B4-BE49-F238E27FC236}">
                    <a16:creationId xmlns:a16="http://schemas.microsoft.com/office/drawing/2014/main" xmlns="" id="{BDDC5230-5A49-46DF-974C-8772C9DB3E65}"/>
                  </a:ext>
                </a:extLst>
              </p:cNvPr>
              <p:cNvSpPr/>
              <p:nvPr/>
            </p:nvSpPr>
            <p:spPr>
              <a:xfrm rot="10800000">
                <a:off x="7573055" y="3797636"/>
                <a:ext cx="244957" cy="236467"/>
              </a:xfrm>
              <a:prstGeom prst="rightArrow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xmlns="" id="{9BCBDB7F-EB9C-47FC-948A-68F744B9BD49}"/>
                  </a:ext>
                </a:extLst>
              </p:cNvPr>
              <p:cNvSpPr/>
              <p:nvPr/>
            </p:nvSpPr>
            <p:spPr>
              <a:xfrm>
                <a:off x="6257999" y="3097183"/>
                <a:ext cx="782587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5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Fase II</a:t>
                </a:r>
                <a:endParaRPr lang="pt-BR" sz="15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xmlns="" id="{770545F3-F1B8-485F-8DB9-76E677DC7D23}"/>
              </a:ext>
            </a:extLst>
          </p:cNvPr>
          <p:cNvGrpSpPr/>
          <p:nvPr/>
        </p:nvGrpSpPr>
        <p:grpSpPr>
          <a:xfrm>
            <a:off x="3507403" y="3091065"/>
            <a:ext cx="2158266" cy="2027437"/>
            <a:chOff x="3593571" y="3091065"/>
            <a:chExt cx="2158266" cy="2027437"/>
          </a:xfrm>
        </p:grpSpPr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xmlns="" id="{8406BB20-500D-414D-A502-659A2DCEA35B}"/>
                </a:ext>
              </a:extLst>
            </p:cNvPr>
            <p:cNvSpPr/>
            <p:nvPr/>
          </p:nvSpPr>
          <p:spPr>
            <a:xfrm>
              <a:off x="3659509" y="3107951"/>
              <a:ext cx="1755681" cy="1520339"/>
            </a:xfrm>
            <a:prstGeom prst="roundRect">
              <a:avLst>
                <a:gd name="adj" fmla="val 604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xmlns="" id="{5865BB3D-72D4-4755-B3A9-6D1C3003D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9192" y="3417339"/>
              <a:ext cx="795678" cy="76606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xmlns="" id="{6BB83293-7B6F-4A42-A7EA-331328D10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4319" y="3474321"/>
              <a:ext cx="795678" cy="766065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xmlns="" id="{B532EDC2-93D1-4150-B2F3-B1FB9007C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9812" y="3556366"/>
              <a:ext cx="795678" cy="766065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DFB18584-9D94-4740-9A8D-E9F9416C4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2641" y="3620322"/>
              <a:ext cx="795678" cy="766065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xmlns="" id="{C5EEED35-1847-47FF-806D-AE0D3A53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7768" y="3677304"/>
              <a:ext cx="795678" cy="766065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xmlns="" id="{C3EC1A85-0158-42CE-BB2A-4A1DAD29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3261" y="3759349"/>
              <a:ext cx="795678" cy="766065"/>
            </a:xfrm>
            <a:prstGeom prst="rect">
              <a:avLst/>
            </a:prstGeom>
          </p:spPr>
        </p:pic>
        <p:sp>
          <p:nvSpPr>
            <p:cNvPr id="41" name="Seta: para a Direita 40">
              <a:extLst>
                <a:ext uri="{FF2B5EF4-FFF2-40B4-BE49-F238E27FC236}">
                  <a16:creationId xmlns:a16="http://schemas.microsoft.com/office/drawing/2014/main" xmlns="" id="{5CB87F5E-CD9C-4C82-815E-311336B1535E}"/>
                </a:ext>
              </a:extLst>
            </p:cNvPr>
            <p:cNvSpPr/>
            <p:nvPr/>
          </p:nvSpPr>
          <p:spPr>
            <a:xfrm rot="10800000">
              <a:off x="5506880" y="3797636"/>
              <a:ext cx="244957" cy="236467"/>
            </a:xfrm>
            <a:prstGeom prst="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xmlns="" id="{317C7327-CAA7-456F-B9EF-449CB1C60C97}"/>
                </a:ext>
              </a:extLst>
            </p:cNvPr>
            <p:cNvSpPr txBox="1"/>
            <p:nvPr/>
          </p:nvSpPr>
          <p:spPr>
            <a:xfrm>
              <a:off x="3593571" y="4610671"/>
              <a:ext cx="188755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Estudos de eficácia e segurança e ADMETox (~1500 indivíduos doentes)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xmlns="" id="{1631E1C9-D493-48A8-B12D-C12D5B048F66}"/>
                </a:ext>
              </a:extLst>
            </p:cNvPr>
            <p:cNvSpPr/>
            <p:nvPr/>
          </p:nvSpPr>
          <p:spPr>
            <a:xfrm>
              <a:off x="4228295" y="3091065"/>
              <a:ext cx="83548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III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xmlns="" id="{BDA33344-A3B2-4BFB-B755-874051BA387B}"/>
              </a:ext>
            </a:extLst>
          </p:cNvPr>
          <p:cNvGrpSpPr/>
          <p:nvPr/>
        </p:nvGrpSpPr>
        <p:grpSpPr>
          <a:xfrm>
            <a:off x="1619672" y="3134906"/>
            <a:ext cx="1869876" cy="1862039"/>
            <a:chOff x="1699823" y="3134906"/>
            <a:chExt cx="1869876" cy="1862039"/>
          </a:xfrm>
        </p:grpSpPr>
        <p:sp>
          <p:nvSpPr>
            <p:cNvPr id="76" name="Retângulo: Cantos Arredondados 75">
              <a:extLst>
                <a:ext uri="{FF2B5EF4-FFF2-40B4-BE49-F238E27FC236}">
                  <a16:creationId xmlns:a16="http://schemas.microsoft.com/office/drawing/2014/main" xmlns="" id="{EB7BC533-602C-42F3-8F40-D32F68AD49C8}"/>
                </a:ext>
              </a:extLst>
            </p:cNvPr>
            <p:cNvSpPr/>
            <p:nvPr/>
          </p:nvSpPr>
          <p:spPr>
            <a:xfrm>
              <a:off x="1840414" y="3134906"/>
              <a:ext cx="1424509" cy="1520339"/>
            </a:xfrm>
            <a:prstGeom prst="roundRect">
              <a:avLst>
                <a:gd name="adj" fmla="val 6049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xmlns="" id="{A4A01E0F-F7C8-4901-B5FC-C14348EF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5479" y="3499229"/>
              <a:ext cx="683450" cy="345990"/>
            </a:xfrm>
            <a:prstGeom prst="rect">
              <a:avLst/>
            </a:prstGeom>
          </p:spPr>
        </p:pic>
        <p:pic>
          <p:nvPicPr>
            <p:cNvPr id="17" name="Picture 6" descr="Resultado de imagem para anvisa logo">
              <a:extLst>
                <a:ext uri="{FF2B5EF4-FFF2-40B4-BE49-F238E27FC236}">
                  <a16:creationId xmlns:a16="http://schemas.microsoft.com/office/drawing/2014/main" xmlns="" id="{71FB1194-64CA-4F26-A79D-12618A7BF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151" y="3917227"/>
              <a:ext cx="576064" cy="533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3A159346-D5B3-4EB1-BEE7-B2E451D56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379807" y="3623874"/>
              <a:ext cx="1023120" cy="683450"/>
            </a:xfrm>
            <a:prstGeom prst="rect">
              <a:avLst/>
            </a:prstGeom>
          </p:spPr>
        </p:pic>
        <p:sp>
          <p:nvSpPr>
            <p:cNvPr id="42" name="Seta: para a Direita 41">
              <a:extLst>
                <a:ext uri="{FF2B5EF4-FFF2-40B4-BE49-F238E27FC236}">
                  <a16:creationId xmlns:a16="http://schemas.microsoft.com/office/drawing/2014/main" xmlns="" id="{62CD61C0-6A0C-4AB1-B209-7385E7FB3404}"/>
                </a:ext>
              </a:extLst>
            </p:cNvPr>
            <p:cNvSpPr/>
            <p:nvPr/>
          </p:nvSpPr>
          <p:spPr>
            <a:xfrm rot="10800000">
              <a:off x="3324742" y="3797636"/>
              <a:ext cx="244957" cy="236467"/>
            </a:xfrm>
            <a:prstGeom prst="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xmlns="" id="{D004B9BB-3D60-4CC5-916A-472D51BBBE6A}"/>
                </a:ext>
              </a:extLst>
            </p:cNvPr>
            <p:cNvSpPr txBox="1"/>
            <p:nvPr/>
          </p:nvSpPr>
          <p:spPr>
            <a:xfrm>
              <a:off x="1699823" y="4627613"/>
              <a:ext cx="1651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Registro do fármaco em agencias regulatórias</a:t>
              </a:r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xmlns="" id="{7631E5C1-57F2-45F7-804F-7415E5E70D70}"/>
                </a:ext>
              </a:extLst>
            </p:cNvPr>
            <p:cNvSpPr/>
            <p:nvPr/>
          </p:nvSpPr>
          <p:spPr>
            <a:xfrm>
              <a:off x="2187561" y="3139796"/>
              <a:ext cx="96532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Registro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xmlns="" id="{BA0CA306-D4FF-4AAF-8CA9-58AE0FA50280}"/>
              </a:ext>
            </a:extLst>
          </p:cNvPr>
          <p:cNvGrpSpPr/>
          <p:nvPr/>
        </p:nvGrpSpPr>
        <p:grpSpPr>
          <a:xfrm>
            <a:off x="-108520" y="3134906"/>
            <a:ext cx="1780788" cy="1993592"/>
            <a:chOff x="-108520" y="3134906"/>
            <a:chExt cx="1780788" cy="1993592"/>
          </a:xfrm>
        </p:grpSpPr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xmlns="" id="{8A1FF2AF-17F3-4DAA-990D-7E81FBAE0140}"/>
                </a:ext>
              </a:extLst>
            </p:cNvPr>
            <p:cNvSpPr/>
            <p:nvPr/>
          </p:nvSpPr>
          <p:spPr>
            <a:xfrm>
              <a:off x="59843" y="3134906"/>
              <a:ext cx="1314457" cy="1520339"/>
            </a:xfrm>
            <a:prstGeom prst="roundRect">
              <a:avLst>
                <a:gd name="adj" fmla="val 604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xmlns="" id="{9BFF162D-D397-44A8-8345-FC9B947D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423" y="3533015"/>
              <a:ext cx="1057116" cy="1037659"/>
            </a:xfrm>
            <a:prstGeom prst="rect">
              <a:avLst/>
            </a:prstGeom>
          </p:spPr>
        </p:pic>
        <p:sp>
          <p:nvSpPr>
            <p:cNvPr id="43" name="Seta: para a Direita 42">
              <a:extLst>
                <a:ext uri="{FF2B5EF4-FFF2-40B4-BE49-F238E27FC236}">
                  <a16:creationId xmlns:a16="http://schemas.microsoft.com/office/drawing/2014/main" xmlns="" id="{1A89B24D-C225-49A8-8B24-21DA9765A68E}"/>
                </a:ext>
              </a:extLst>
            </p:cNvPr>
            <p:cNvSpPr/>
            <p:nvPr/>
          </p:nvSpPr>
          <p:spPr>
            <a:xfrm rot="10800000">
              <a:off x="1427311" y="3836376"/>
              <a:ext cx="244957" cy="236467"/>
            </a:xfrm>
            <a:prstGeom prst="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xmlns="" id="{045B13CF-BA5E-4BDA-ADFF-A29A744FC0C6}"/>
                </a:ext>
              </a:extLst>
            </p:cNvPr>
            <p:cNvSpPr txBox="1"/>
            <p:nvPr/>
          </p:nvSpPr>
          <p:spPr>
            <a:xfrm>
              <a:off x="-108520" y="4620667"/>
              <a:ext cx="165118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Uso do medicamento na prática clínica e farmacovigilância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xmlns="" id="{B6FDF4A6-D168-4067-91A4-745B650C3D18}"/>
                </a:ext>
              </a:extLst>
            </p:cNvPr>
            <p:cNvSpPr/>
            <p:nvPr/>
          </p:nvSpPr>
          <p:spPr>
            <a:xfrm>
              <a:off x="275133" y="3176064"/>
              <a:ext cx="85792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IV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2D3484F1-A025-440F-BEA5-6C516BA4C4A4}"/>
              </a:ext>
            </a:extLst>
          </p:cNvPr>
          <p:cNvGrpSpPr/>
          <p:nvPr/>
        </p:nvGrpSpPr>
        <p:grpSpPr>
          <a:xfrm>
            <a:off x="1368121" y="814238"/>
            <a:ext cx="2134344" cy="1869733"/>
            <a:chOff x="1368121" y="814238"/>
            <a:chExt cx="2134344" cy="1869733"/>
          </a:xfrm>
        </p:grpSpPr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xmlns="" id="{94D0963F-F584-4447-8B4D-AFD920DC63D4}"/>
                </a:ext>
              </a:extLst>
            </p:cNvPr>
            <p:cNvSpPr/>
            <p:nvPr/>
          </p:nvSpPr>
          <p:spPr>
            <a:xfrm>
              <a:off x="1655945" y="814238"/>
              <a:ext cx="1677576" cy="1520339"/>
            </a:xfrm>
            <a:prstGeom prst="roundRect">
              <a:avLst>
                <a:gd name="adj" fmla="val 604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AAD0C90A-A612-4A6A-8915-F7B0157F6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8522" y="1172643"/>
              <a:ext cx="1248998" cy="541318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xmlns="" id="{C54519BB-BF66-48D8-875F-DA4EFA0F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8290" y="1566939"/>
              <a:ext cx="725413" cy="699542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xmlns="" id="{78AE1CDC-603D-4A95-AC7F-E0BAC846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65299" y="1640614"/>
              <a:ext cx="664511" cy="562279"/>
            </a:xfrm>
            <a:prstGeom prst="rect">
              <a:avLst/>
            </a:prstGeom>
          </p:spPr>
        </p:pic>
        <p:sp>
          <p:nvSpPr>
            <p:cNvPr id="35" name="Seta: para a Direita 34">
              <a:extLst>
                <a:ext uri="{FF2B5EF4-FFF2-40B4-BE49-F238E27FC236}">
                  <a16:creationId xmlns:a16="http://schemas.microsoft.com/office/drawing/2014/main" xmlns="" id="{5381A146-4B9C-4E48-A17F-95AF03D2628A}"/>
                </a:ext>
              </a:extLst>
            </p:cNvPr>
            <p:cNvSpPr/>
            <p:nvPr/>
          </p:nvSpPr>
          <p:spPr>
            <a:xfrm>
              <a:off x="1368121" y="1494438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xmlns="" id="{2C0F8579-ACFC-4AC1-8006-F5BB19D22234}"/>
                </a:ext>
              </a:extLst>
            </p:cNvPr>
            <p:cNvSpPr/>
            <p:nvPr/>
          </p:nvSpPr>
          <p:spPr>
            <a:xfrm>
              <a:off x="1619672" y="839069"/>
              <a:ext cx="179626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Validação do alvo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xmlns="" id="{177F35BE-7D03-4388-975E-62A9466468B9}"/>
                </a:ext>
              </a:extLst>
            </p:cNvPr>
            <p:cNvSpPr txBox="1"/>
            <p:nvPr/>
          </p:nvSpPr>
          <p:spPr>
            <a:xfrm>
              <a:off x="1519263" y="2314639"/>
              <a:ext cx="1983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Clonagem, expressão e purificação da proteína Silenciamento do gene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FA82A2A7-BDA5-42AE-905B-868274E62ECE}"/>
              </a:ext>
            </a:extLst>
          </p:cNvPr>
          <p:cNvGrpSpPr/>
          <p:nvPr/>
        </p:nvGrpSpPr>
        <p:grpSpPr>
          <a:xfrm>
            <a:off x="-58651" y="831681"/>
            <a:ext cx="1510276" cy="1858519"/>
            <a:chOff x="-58651" y="831681"/>
            <a:chExt cx="1510276" cy="1858519"/>
          </a:xfrm>
        </p:grpSpPr>
        <p:sp>
          <p:nvSpPr>
            <p:cNvPr id="68" name="Retângulo: Cantos Arredondados 67">
              <a:extLst>
                <a:ext uri="{FF2B5EF4-FFF2-40B4-BE49-F238E27FC236}">
                  <a16:creationId xmlns:a16="http://schemas.microsoft.com/office/drawing/2014/main" xmlns="" id="{3C3D6FFF-E933-4D47-87D3-F73F3032E4A8}"/>
                </a:ext>
              </a:extLst>
            </p:cNvPr>
            <p:cNvSpPr/>
            <p:nvPr/>
          </p:nvSpPr>
          <p:spPr>
            <a:xfrm>
              <a:off x="59843" y="831681"/>
              <a:ext cx="1255848" cy="1520339"/>
            </a:xfrm>
            <a:prstGeom prst="roundRect">
              <a:avLst>
                <a:gd name="adj" fmla="val 604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B14E1622-8AAE-441C-AA02-C7BD1A5E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5453" y="1116698"/>
              <a:ext cx="1030590" cy="1181907"/>
            </a:xfrm>
            <a:prstGeom prst="rect">
              <a:avLst/>
            </a:prstGeom>
          </p:spPr>
        </p:pic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xmlns="" id="{BD0F84DD-0484-4D20-8797-2DB597A54F77}"/>
                </a:ext>
              </a:extLst>
            </p:cNvPr>
            <p:cNvSpPr/>
            <p:nvPr/>
          </p:nvSpPr>
          <p:spPr>
            <a:xfrm>
              <a:off x="59843" y="839070"/>
              <a:ext cx="122180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xmlns="" id="{6B377DB7-C5A9-4355-83D1-466CD573BD5B}"/>
                </a:ext>
              </a:extLst>
            </p:cNvPr>
            <p:cNvSpPr txBox="1"/>
            <p:nvPr/>
          </p:nvSpPr>
          <p:spPr>
            <a:xfrm>
              <a:off x="-58651" y="2320868"/>
              <a:ext cx="1510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Planejamento do projeto</a:t>
              </a:r>
            </a:p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Equipe interdisciplinar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FAD6B9A1-B623-4498-963D-038EB48F4A4D}"/>
              </a:ext>
            </a:extLst>
          </p:cNvPr>
          <p:cNvGrpSpPr/>
          <p:nvPr/>
        </p:nvGrpSpPr>
        <p:grpSpPr>
          <a:xfrm>
            <a:off x="3462947" y="823932"/>
            <a:ext cx="1797076" cy="1879977"/>
            <a:chOff x="3462947" y="823932"/>
            <a:chExt cx="1797076" cy="1879977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xmlns="" id="{8F944867-FAB2-4ECF-B827-9AD6B3F74096}"/>
                </a:ext>
              </a:extLst>
            </p:cNvPr>
            <p:cNvGrpSpPr/>
            <p:nvPr/>
          </p:nvGrpSpPr>
          <p:grpSpPr>
            <a:xfrm>
              <a:off x="3462947" y="823932"/>
              <a:ext cx="1685117" cy="1520339"/>
              <a:chOff x="3462947" y="823932"/>
              <a:chExt cx="1685117" cy="1520339"/>
            </a:xfrm>
          </p:grpSpPr>
          <p:sp>
            <p:nvSpPr>
              <p:cNvPr id="70" name="Retângulo: Cantos Arredondados 69">
                <a:extLst>
                  <a:ext uri="{FF2B5EF4-FFF2-40B4-BE49-F238E27FC236}">
                    <a16:creationId xmlns:a16="http://schemas.microsoft.com/office/drawing/2014/main" xmlns="" id="{6BCDC95D-768D-499E-8751-8E3A2B7285C9}"/>
                  </a:ext>
                </a:extLst>
              </p:cNvPr>
              <p:cNvSpPr/>
              <p:nvPr/>
            </p:nvSpPr>
            <p:spPr>
              <a:xfrm>
                <a:off x="3775582" y="823932"/>
                <a:ext cx="1364941" cy="1520339"/>
              </a:xfrm>
              <a:prstGeom prst="roundRect">
                <a:avLst>
                  <a:gd name="adj" fmla="val 604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xmlns="" id="{19EA0E25-8A4D-4599-BCBB-2E653EBC5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08584" y="1277742"/>
                <a:ext cx="1339480" cy="1035986"/>
              </a:xfrm>
              <a:prstGeom prst="rect">
                <a:avLst/>
              </a:prstGeom>
            </p:spPr>
          </p:pic>
          <p:sp>
            <p:nvSpPr>
              <p:cNvPr id="36" name="Seta: para a Direita 35">
                <a:extLst>
                  <a:ext uri="{FF2B5EF4-FFF2-40B4-BE49-F238E27FC236}">
                    <a16:creationId xmlns:a16="http://schemas.microsoft.com/office/drawing/2014/main" xmlns="" id="{9191CB09-5CE5-4040-871C-DB5545862E79}"/>
                  </a:ext>
                </a:extLst>
              </p:cNvPr>
              <p:cNvSpPr/>
              <p:nvPr/>
            </p:nvSpPr>
            <p:spPr>
              <a:xfrm>
                <a:off x="3462947" y="1488835"/>
                <a:ext cx="244957" cy="236467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xmlns="" id="{23652899-4C2F-4DB3-B64D-E09888051136}"/>
                  </a:ext>
                </a:extLst>
              </p:cNvPr>
              <p:cNvSpPr/>
              <p:nvPr/>
            </p:nvSpPr>
            <p:spPr>
              <a:xfrm>
                <a:off x="4089143" y="838188"/>
                <a:ext cx="92262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5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Triagem</a:t>
                </a:r>
                <a:endParaRPr lang="pt-BR" sz="15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xmlns="" id="{BDC7691A-7C9F-4C1B-9BA4-4E450FE702D4}"/>
                </a:ext>
              </a:extLst>
            </p:cNvPr>
            <p:cNvSpPr txBox="1"/>
            <p:nvPr/>
          </p:nvSpPr>
          <p:spPr>
            <a:xfrm>
              <a:off x="3555977" y="2334577"/>
              <a:ext cx="1704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Química combinatória</a:t>
              </a:r>
            </a:p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Triagem de alta vazão (HTS)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C7A84ACB-4205-4DB8-8160-C9666C8C8530}"/>
              </a:ext>
            </a:extLst>
          </p:cNvPr>
          <p:cNvGrpSpPr/>
          <p:nvPr/>
        </p:nvGrpSpPr>
        <p:grpSpPr>
          <a:xfrm>
            <a:off x="7615006" y="817806"/>
            <a:ext cx="1595149" cy="1891069"/>
            <a:chOff x="7615006" y="817806"/>
            <a:chExt cx="1595149" cy="1891069"/>
          </a:xfrm>
        </p:grpSpPr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xmlns="" id="{B432BA86-340C-411D-9C79-F0FF724556D9}"/>
                </a:ext>
              </a:extLst>
            </p:cNvPr>
            <p:cNvSpPr/>
            <p:nvPr/>
          </p:nvSpPr>
          <p:spPr>
            <a:xfrm>
              <a:off x="7884375" y="817806"/>
              <a:ext cx="1207615" cy="1520339"/>
            </a:xfrm>
            <a:prstGeom prst="roundRect">
              <a:avLst>
                <a:gd name="adj" fmla="val 604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A2D52BA4-5315-4F57-9CB6-A5C0A0EA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98358" y="1110345"/>
              <a:ext cx="511253" cy="1196617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0B7A0BC5-FBB0-4842-8F90-C8CC87C85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66201" y="1079704"/>
              <a:ext cx="962358" cy="1196616"/>
            </a:xfrm>
            <a:prstGeom prst="rect">
              <a:avLst/>
            </a:prstGeom>
          </p:spPr>
        </p:pic>
        <p:sp>
          <p:nvSpPr>
            <p:cNvPr id="44" name="Seta: para a Direita 43">
              <a:extLst>
                <a:ext uri="{FF2B5EF4-FFF2-40B4-BE49-F238E27FC236}">
                  <a16:creationId xmlns:a16="http://schemas.microsoft.com/office/drawing/2014/main" xmlns="" id="{94EA6803-7D7B-4D15-BD46-BB6760A5B741}"/>
                </a:ext>
              </a:extLst>
            </p:cNvPr>
            <p:cNvSpPr/>
            <p:nvPr/>
          </p:nvSpPr>
          <p:spPr>
            <a:xfrm>
              <a:off x="7615006" y="1461145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xmlns="" id="{0C2EEF3A-528D-4FB1-B0DD-A1B1D8392788}"/>
                </a:ext>
              </a:extLst>
            </p:cNvPr>
            <p:cNvSpPr/>
            <p:nvPr/>
          </p:nvSpPr>
          <p:spPr>
            <a:xfrm>
              <a:off x="7909340" y="830637"/>
              <a:ext cx="115768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Pré-clínica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xmlns="" id="{D7B9316D-C250-4A7E-B839-F68726AF389E}"/>
                </a:ext>
              </a:extLst>
            </p:cNvPr>
            <p:cNvSpPr txBox="1"/>
            <p:nvPr/>
          </p:nvSpPr>
          <p:spPr>
            <a:xfrm>
              <a:off x="7786561" y="2339543"/>
              <a:ext cx="1423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Avaliação biológica </a:t>
              </a:r>
              <a:r>
                <a:rPr lang="pt-BR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in vivo </a:t>
              </a: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 ADMETox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xmlns="" id="{D4DBA19E-562B-4055-989D-AF7DA0DD4F87}"/>
              </a:ext>
            </a:extLst>
          </p:cNvPr>
          <p:cNvGrpSpPr/>
          <p:nvPr/>
        </p:nvGrpSpPr>
        <p:grpSpPr>
          <a:xfrm>
            <a:off x="7772751" y="2755913"/>
            <a:ext cx="1386521" cy="2350142"/>
            <a:chOff x="7772751" y="2755913"/>
            <a:chExt cx="1386521" cy="2350142"/>
          </a:xfrm>
        </p:grpSpPr>
        <p:sp>
          <p:nvSpPr>
            <p:cNvPr id="73" name="Retângulo: Cantos Arredondados 72">
              <a:extLst>
                <a:ext uri="{FF2B5EF4-FFF2-40B4-BE49-F238E27FC236}">
                  <a16:creationId xmlns:a16="http://schemas.microsoft.com/office/drawing/2014/main" xmlns="" id="{D8C6A41B-5304-41EE-A062-8DC324259D4D}"/>
                </a:ext>
              </a:extLst>
            </p:cNvPr>
            <p:cNvSpPr/>
            <p:nvPr/>
          </p:nvSpPr>
          <p:spPr>
            <a:xfrm>
              <a:off x="7869771" y="3097183"/>
              <a:ext cx="1207615" cy="1520339"/>
            </a:xfrm>
            <a:prstGeom prst="roundRect">
              <a:avLst>
                <a:gd name="adj" fmla="val 6049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xmlns="" id="{85486D57-EAC8-41E5-B524-D557A4129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3480" y="3410724"/>
              <a:ext cx="1185064" cy="1109748"/>
            </a:xfrm>
            <a:prstGeom prst="rect">
              <a:avLst/>
            </a:prstGeom>
          </p:spPr>
        </p:pic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xmlns="" id="{51CF000A-C5F8-42D0-AD13-B2E7BB91D3DE}"/>
                </a:ext>
              </a:extLst>
            </p:cNvPr>
            <p:cNvSpPr txBox="1"/>
            <p:nvPr/>
          </p:nvSpPr>
          <p:spPr>
            <a:xfrm>
              <a:off x="7772751" y="4598224"/>
              <a:ext cx="138652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Estudos de toxicidade em (~25) indivíduos saudáveis</a:t>
              </a:r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xmlns="" id="{7F15046D-A295-49AE-9DE5-0797BCECDADE}"/>
                </a:ext>
              </a:extLst>
            </p:cNvPr>
            <p:cNvSpPr/>
            <p:nvPr/>
          </p:nvSpPr>
          <p:spPr>
            <a:xfrm>
              <a:off x="8140972" y="3054178"/>
              <a:ext cx="72968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</a:t>
              </a:r>
              <a:endParaRPr lang="pt-BR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65" name="Seta: para a Direita 64">
              <a:extLst>
                <a:ext uri="{FF2B5EF4-FFF2-40B4-BE49-F238E27FC236}">
                  <a16:creationId xmlns:a16="http://schemas.microsoft.com/office/drawing/2014/main" xmlns="" id="{EFAD583D-5764-493C-9E86-41346AFAEE28}"/>
                </a:ext>
              </a:extLst>
            </p:cNvPr>
            <p:cNvSpPr/>
            <p:nvPr/>
          </p:nvSpPr>
          <p:spPr>
            <a:xfrm rot="5400000">
              <a:off x="8383336" y="2760158"/>
              <a:ext cx="244957" cy="236467"/>
            </a:xfrm>
            <a:prstGeom prst="rightArrow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xmlns="" id="{A5E3AC4C-B7BC-4324-A97A-46E443AD93DB}"/>
              </a:ext>
            </a:extLst>
          </p:cNvPr>
          <p:cNvGrpSpPr/>
          <p:nvPr/>
        </p:nvGrpSpPr>
        <p:grpSpPr>
          <a:xfrm>
            <a:off x="5206419" y="515453"/>
            <a:ext cx="2485538" cy="2358780"/>
            <a:chOff x="5206419" y="515453"/>
            <a:chExt cx="2485538" cy="235878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xmlns="" id="{1CFF959B-2E21-498C-A950-8F52DD6EE5E4}"/>
                </a:ext>
              </a:extLst>
            </p:cNvPr>
            <p:cNvGrpSpPr/>
            <p:nvPr/>
          </p:nvGrpSpPr>
          <p:grpSpPr>
            <a:xfrm>
              <a:off x="5206419" y="515453"/>
              <a:ext cx="2485538" cy="2358780"/>
              <a:chOff x="5206419" y="515453"/>
              <a:chExt cx="2485538" cy="2358780"/>
            </a:xfrm>
          </p:grpSpPr>
          <p:sp>
            <p:nvSpPr>
              <p:cNvPr id="71" name="Retângulo: Cantos Arredondados 70">
                <a:extLst>
                  <a:ext uri="{FF2B5EF4-FFF2-40B4-BE49-F238E27FC236}">
                    <a16:creationId xmlns:a16="http://schemas.microsoft.com/office/drawing/2014/main" xmlns="" id="{A402FF05-0868-4420-A0AB-11B4F9914BA5}"/>
                  </a:ext>
                </a:extLst>
              </p:cNvPr>
              <p:cNvSpPr/>
              <p:nvPr/>
            </p:nvSpPr>
            <p:spPr>
              <a:xfrm>
                <a:off x="6077362" y="817673"/>
                <a:ext cx="1476870" cy="1520339"/>
              </a:xfrm>
              <a:prstGeom prst="roundRect">
                <a:avLst>
                  <a:gd name="adj" fmla="val 604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xmlns="" id="{D3CF8542-FE7F-40C2-A64C-656178605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32175" y="1147450"/>
                <a:ext cx="1002262" cy="746106"/>
              </a:xfrm>
              <a:prstGeom prst="rect">
                <a:avLst/>
              </a:prstGeom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A28428A0-7DD0-4980-A29C-9E8EA2441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8134020">
                <a:off x="5206419" y="2199922"/>
                <a:ext cx="795679" cy="536309"/>
              </a:xfrm>
              <a:prstGeom prst="rect">
                <a:avLst/>
              </a:prstGeom>
            </p:spPr>
          </p:pic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xmlns="" id="{B5C40841-840D-4AAD-B0D4-3225CE35F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83247" y="676769"/>
                <a:ext cx="687091" cy="628863"/>
              </a:xfrm>
              <a:prstGeom prst="rect">
                <a:avLst/>
              </a:prstGeom>
            </p:spPr>
          </p:pic>
          <p:sp>
            <p:nvSpPr>
              <p:cNvPr id="39" name="Seta: Circular 38">
                <a:extLst>
                  <a:ext uri="{FF2B5EF4-FFF2-40B4-BE49-F238E27FC236}">
                    <a16:creationId xmlns:a16="http://schemas.microsoft.com/office/drawing/2014/main" xmlns="" id="{F8EBED37-D5F0-4AC5-8E43-5D71C0DF20C8}"/>
                  </a:ext>
                </a:extLst>
              </p:cNvPr>
              <p:cNvSpPr/>
              <p:nvPr/>
            </p:nvSpPr>
            <p:spPr>
              <a:xfrm>
                <a:off x="5221974" y="1306664"/>
                <a:ext cx="811231" cy="81827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896693"/>
                  <a:gd name="adj5" fmla="val 12500"/>
                </a:avLst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xmlns="" id="{69E02592-193A-448B-9088-0F47D3E76AA7}"/>
                  </a:ext>
                </a:extLst>
              </p:cNvPr>
              <p:cNvSpPr/>
              <p:nvPr/>
            </p:nvSpPr>
            <p:spPr>
              <a:xfrm>
                <a:off x="6223849" y="802435"/>
                <a:ext cx="121058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5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Otimização</a:t>
                </a:r>
                <a:endParaRPr lang="pt-BR" sz="15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xmlns="" id="{1787B0D7-0BEE-49FA-B8AF-6E8BA544047D}"/>
                  </a:ext>
                </a:extLst>
              </p:cNvPr>
              <p:cNvSpPr txBox="1"/>
              <p:nvPr/>
            </p:nvSpPr>
            <p:spPr>
              <a:xfrm>
                <a:off x="5987911" y="2322702"/>
                <a:ext cx="1704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Síntese de séries congêneres</a:t>
                </a:r>
              </a:p>
              <a:p>
                <a:pPr algn="ctr"/>
                <a:r>
                  <a:rPr lang="pt-B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Substituições moleculares</a:t>
                </a:r>
              </a:p>
            </p:txBody>
          </p: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xmlns="" id="{E4A7F0C9-6679-4E9F-9E01-0FBDCD248787}"/>
                  </a:ext>
                </a:extLst>
              </p:cNvPr>
              <p:cNvSpPr txBox="1"/>
              <p:nvPr/>
            </p:nvSpPr>
            <p:spPr>
              <a:xfrm>
                <a:off x="5604258" y="515453"/>
                <a:ext cx="17040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Biologia estrutural</a:t>
                </a:r>
              </a:p>
              <a:p>
                <a:pPr algn="just"/>
                <a:r>
                  <a:rPr lang="pt-BR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Interações intermoleculares</a:t>
                </a:r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xmlns="" id="{F6745AC2-82AA-4ECF-82D5-10FCD8B28CA9}"/>
                  </a:ext>
                </a:extLst>
              </p:cNvPr>
              <p:cNvSpPr txBox="1"/>
              <p:nvPr/>
            </p:nvSpPr>
            <p:spPr>
              <a:xfrm>
                <a:off x="5335569" y="2689567"/>
                <a:ext cx="96275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Composto ativo</a:t>
                </a:r>
              </a:p>
            </p:txBody>
          </p:sp>
        </p:grpSp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xmlns="" id="{95FB7AB0-355E-4FBE-B2C8-73BFE2FE5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64733" y="1173657"/>
              <a:ext cx="666298" cy="1154066"/>
            </a:xfrm>
            <a:prstGeom prst="rect">
              <a:avLst/>
            </a:prstGeom>
          </p:spPr>
        </p:pic>
        <p:pic>
          <p:nvPicPr>
            <p:cNvPr id="83" name="Imagem 82">
              <a:extLst>
                <a:ext uri="{FF2B5EF4-FFF2-40B4-BE49-F238E27FC236}">
                  <a16:creationId xmlns:a16="http://schemas.microsoft.com/office/drawing/2014/main" xmlns="" id="{F4086216-B2BD-4303-92C0-E64F475FE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85538" y="1058182"/>
              <a:ext cx="579552" cy="1276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1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ta: para a Direita 8">
            <a:extLst>
              <a:ext uri="{FF2B5EF4-FFF2-40B4-BE49-F238E27FC236}">
                <a16:creationId xmlns:a16="http://schemas.microsoft.com/office/drawing/2014/main" xmlns="" id="{56A639D2-2D2F-4DDD-BBEE-9918A33A017F}"/>
              </a:ext>
            </a:extLst>
          </p:cNvPr>
          <p:cNvSpPr/>
          <p:nvPr/>
        </p:nvSpPr>
        <p:spPr>
          <a:xfrm>
            <a:off x="179512" y="3435846"/>
            <a:ext cx="5904656" cy="143060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2CA388C-B3F8-4DE0-BB56-DA49AF9AB573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TRIAGEM DE ALTO RENDIMENTO (HTS)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51C621B4-140C-4184-80B4-E525CAE40B2D}"/>
              </a:ext>
            </a:extLst>
          </p:cNvPr>
          <p:cNvSpPr txBox="1"/>
          <p:nvPr/>
        </p:nvSpPr>
        <p:spPr>
          <a:xfrm>
            <a:off x="2739679" y="2560506"/>
            <a:ext cx="14093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Placa 96 poços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DA23A6D-BD73-4755-A453-A6390857AEA9}"/>
              </a:ext>
            </a:extLst>
          </p:cNvPr>
          <p:cNvSpPr txBox="1"/>
          <p:nvPr/>
        </p:nvSpPr>
        <p:spPr>
          <a:xfrm>
            <a:off x="2747843" y="1657906"/>
            <a:ext cx="1508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Placa 384 poços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1E18560B-57F0-4631-8F50-1D0CF7ED4097}"/>
              </a:ext>
            </a:extLst>
          </p:cNvPr>
          <p:cNvSpPr txBox="1"/>
          <p:nvPr/>
        </p:nvSpPr>
        <p:spPr>
          <a:xfrm>
            <a:off x="2747843" y="610466"/>
            <a:ext cx="16081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Placa 1536 poços</a:t>
            </a:r>
          </a:p>
        </p:txBody>
      </p:sp>
      <p:pic>
        <p:nvPicPr>
          <p:cNvPr id="2" name="y2mate.com - compound_screening_at_the_broad_institute_xakRli5vxd4_360p">
            <a:hlinkClick r:id="" action="ppaction://media"/>
            <a:extLst>
              <a:ext uri="{FF2B5EF4-FFF2-40B4-BE49-F238E27FC236}">
                <a16:creationId xmlns:a16="http://schemas.microsoft.com/office/drawing/2014/main" xmlns="" id="{E972CD62-6A77-4753-AFFB-CB02B0A918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58" end="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0828" y="667685"/>
            <a:ext cx="4505668" cy="25344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B5DCDBA-44C4-43B5-9982-899EF2286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08" y="2647959"/>
            <a:ext cx="899935" cy="5966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BDF1120-CCC9-4AC5-82C7-533FB26EE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26" y="1695130"/>
            <a:ext cx="891217" cy="6076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24DD2A9-D1EA-496A-A063-10DF8C637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890" y="676163"/>
            <a:ext cx="893599" cy="60764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86FAD53D-4407-4552-98F5-C4F7A6EBC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765" y="3497767"/>
            <a:ext cx="1600737" cy="1238048"/>
          </a:xfrm>
          <a:prstGeom prst="rect">
            <a:avLst/>
          </a:prstGeom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xmlns="" id="{5BC6086A-A062-4552-90ED-A1770BDCC038}"/>
              </a:ext>
            </a:extLst>
          </p:cNvPr>
          <p:cNvSpPr/>
          <p:nvPr/>
        </p:nvSpPr>
        <p:spPr>
          <a:xfrm rot="16200000">
            <a:off x="2182906" y="1367587"/>
            <a:ext cx="244957" cy="236467"/>
          </a:xfrm>
          <a:prstGeom prst="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xmlns="" id="{2F04FB4C-D332-4FB7-995D-B0D724D0721E}"/>
              </a:ext>
            </a:extLst>
          </p:cNvPr>
          <p:cNvSpPr/>
          <p:nvPr/>
        </p:nvSpPr>
        <p:spPr>
          <a:xfrm rot="16200000">
            <a:off x="2174824" y="2344247"/>
            <a:ext cx="244957" cy="236467"/>
          </a:xfrm>
          <a:prstGeom prst="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7626A47-2BA0-4F37-9BEB-4185A4F887BB}"/>
              </a:ext>
            </a:extLst>
          </p:cNvPr>
          <p:cNvSpPr/>
          <p:nvPr/>
        </p:nvSpPr>
        <p:spPr>
          <a:xfrm>
            <a:off x="6164421" y="3467814"/>
            <a:ext cx="2752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Sistema integrado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autômata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que consiste em um ou mais robôs transporta ensaios de microplacas de estação em estação para a amostra e adição de reagentes, mistura, incubação, e finalmente leitura ou detecção</a:t>
            </a:r>
          </a:p>
        </p:txBody>
      </p:sp>
      <p:sp>
        <p:nvSpPr>
          <p:cNvPr id="29" name="Seta: para a Esquerda 28">
            <a:extLst>
              <a:ext uri="{FF2B5EF4-FFF2-40B4-BE49-F238E27FC236}">
                <a16:creationId xmlns:a16="http://schemas.microsoft.com/office/drawing/2014/main" xmlns="" id="{E5DADE28-32C3-4895-8A6C-066B1CA402F8}"/>
              </a:ext>
            </a:extLst>
          </p:cNvPr>
          <p:cNvSpPr/>
          <p:nvPr/>
        </p:nvSpPr>
        <p:spPr>
          <a:xfrm rot="16200000" flipH="1">
            <a:off x="-216362" y="1139319"/>
            <a:ext cx="2534442" cy="1608134"/>
          </a:xfrm>
          <a:custGeom>
            <a:avLst/>
            <a:gdLst>
              <a:gd name="connsiteX0" fmla="*/ 0 w 3581193"/>
              <a:gd name="connsiteY0" fmla="*/ 1365112 h 2730224"/>
              <a:gd name="connsiteX1" fmla="*/ 1365112 w 3581193"/>
              <a:gd name="connsiteY1" fmla="*/ 0 h 2730224"/>
              <a:gd name="connsiteX2" fmla="*/ 1365112 w 3581193"/>
              <a:gd name="connsiteY2" fmla="*/ 682556 h 2730224"/>
              <a:gd name="connsiteX3" fmla="*/ 3581193 w 3581193"/>
              <a:gd name="connsiteY3" fmla="*/ 682556 h 2730224"/>
              <a:gd name="connsiteX4" fmla="*/ 3581193 w 3581193"/>
              <a:gd name="connsiteY4" fmla="*/ 2047668 h 2730224"/>
              <a:gd name="connsiteX5" fmla="*/ 1365112 w 3581193"/>
              <a:gd name="connsiteY5" fmla="*/ 2047668 h 2730224"/>
              <a:gd name="connsiteX6" fmla="*/ 1365112 w 3581193"/>
              <a:gd name="connsiteY6" fmla="*/ 2730224 h 2730224"/>
              <a:gd name="connsiteX7" fmla="*/ 0 w 3581193"/>
              <a:gd name="connsiteY7" fmla="*/ 1365112 h 2730224"/>
              <a:gd name="connsiteX0" fmla="*/ 0 w 3581196"/>
              <a:gd name="connsiteY0" fmla="*/ 1365112 h 2730224"/>
              <a:gd name="connsiteX1" fmla="*/ 1365112 w 3581196"/>
              <a:gd name="connsiteY1" fmla="*/ 0 h 2730224"/>
              <a:gd name="connsiteX2" fmla="*/ 1365112 w 3581196"/>
              <a:gd name="connsiteY2" fmla="*/ 682556 h 2730224"/>
              <a:gd name="connsiteX3" fmla="*/ 3581193 w 3581196"/>
              <a:gd name="connsiteY3" fmla="*/ 682556 h 2730224"/>
              <a:gd name="connsiteX4" fmla="*/ 3581196 w 3581196"/>
              <a:gd name="connsiteY4" fmla="*/ 1517896 h 2730224"/>
              <a:gd name="connsiteX5" fmla="*/ 1365112 w 3581196"/>
              <a:gd name="connsiteY5" fmla="*/ 2047668 h 2730224"/>
              <a:gd name="connsiteX6" fmla="*/ 1365112 w 3581196"/>
              <a:gd name="connsiteY6" fmla="*/ 2730224 h 2730224"/>
              <a:gd name="connsiteX7" fmla="*/ 0 w 3581196"/>
              <a:gd name="connsiteY7" fmla="*/ 1365112 h 2730224"/>
              <a:gd name="connsiteX0" fmla="*/ 0 w 3588450"/>
              <a:gd name="connsiteY0" fmla="*/ 1365112 h 2730224"/>
              <a:gd name="connsiteX1" fmla="*/ 1365112 w 3588450"/>
              <a:gd name="connsiteY1" fmla="*/ 0 h 2730224"/>
              <a:gd name="connsiteX2" fmla="*/ 1365112 w 3588450"/>
              <a:gd name="connsiteY2" fmla="*/ 682556 h 2730224"/>
              <a:gd name="connsiteX3" fmla="*/ 3588450 w 3588450"/>
              <a:gd name="connsiteY3" fmla="*/ 1219585 h 2730224"/>
              <a:gd name="connsiteX4" fmla="*/ 3581196 w 3588450"/>
              <a:gd name="connsiteY4" fmla="*/ 1517896 h 2730224"/>
              <a:gd name="connsiteX5" fmla="*/ 1365112 w 3588450"/>
              <a:gd name="connsiteY5" fmla="*/ 2047668 h 2730224"/>
              <a:gd name="connsiteX6" fmla="*/ 1365112 w 3588450"/>
              <a:gd name="connsiteY6" fmla="*/ 2730224 h 2730224"/>
              <a:gd name="connsiteX7" fmla="*/ 0 w 3588450"/>
              <a:gd name="connsiteY7" fmla="*/ 1365112 h 273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8450" h="2730224">
                <a:moveTo>
                  <a:pt x="0" y="1365112"/>
                </a:moveTo>
                <a:lnTo>
                  <a:pt x="1365112" y="0"/>
                </a:lnTo>
                <a:lnTo>
                  <a:pt x="1365112" y="682556"/>
                </a:lnTo>
                <a:lnTo>
                  <a:pt x="3588450" y="1219585"/>
                </a:lnTo>
                <a:cubicBezTo>
                  <a:pt x="3588451" y="1498032"/>
                  <a:pt x="3581195" y="1239449"/>
                  <a:pt x="3581196" y="1517896"/>
                </a:cubicBezTo>
                <a:lnTo>
                  <a:pt x="1365112" y="2047668"/>
                </a:lnTo>
                <a:lnTo>
                  <a:pt x="1365112" y="2730224"/>
                </a:lnTo>
                <a:lnTo>
                  <a:pt x="0" y="1365112"/>
                </a:ln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0"/>
                  <a:lumMod val="98000"/>
                </a:srgbClr>
              </a:gs>
              <a:gs pos="48000">
                <a:srgbClr val="FFE100">
                  <a:lumMod val="65000"/>
                  <a:lumOff val="35000"/>
                </a:srgbClr>
              </a:gs>
              <a:gs pos="26000">
                <a:srgbClr val="00FF00">
                  <a:lumMod val="65000"/>
                  <a:lumOff val="35000"/>
                </a:srgbClr>
              </a:gs>
              <a:gs pos="76000">
                <a:srgbClr val="FF0000">
                  <a:lumMod val="65000"/>
                  <a:lumOff val="35000"/>
                </a:srgbClr>
              </a:gs>
              <a:gs pos="98000">
                <a:srgbClr val="FF0000">
                  <a:lumMod val="65000"/>
                  <a:lumOff val="3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E6AF8AE6-9BCB-46EF-BB4E-D56FFEE0C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8090" y="4271796"/>
            <a:ext cx="951885" cy="58411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90D8B47E-0A92-4B37-8788-381C3FD6B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5160" y="3526720"/>
            <a:ext cx="526600" cy="9155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3CAFF4F-5260-41AE-9D8E-FC5107CBF924}"/>
              </a:ext>
            </a:extLst>
          </p:cNvPr>
          <p:cNvSpPr txBox="1">
            <a:spLocks noChangeAspect="1"/>
          </p:cNvSpPr>
          <p:nvPr/>
        </p:nvSpPr>
        <p:spPr>
          <a:xfrm>
            <a:off x="42621" y="2940835"/>
            <a:ext cx="159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Dezenas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4765C93D-61D4-424B-87C0-393A28C49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667" y="1314129"/>
            <a:ext cx="206494" cy="314618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4ECA8D77-EC1E-46D9-8EA2-B14AB3E59E4E}"/>
              </a:ext>
            </a:extLst>
          </p:cNvPr>
          <p:cNvGrpSpPr>
            <a:grpSpLocks noChangeAspect="1"/>
          </p:cNvGrpSpPr>
          <p:nvPr/>
        </p:nvGrpSpPr>
        <p:grpSpPr>
          <a:xfrm>
            <a:off x="983815" y="1833489"/>
            <a:ext cx="220892" cy="214850"/>
            <a:chOff x="2976925" y="3860287"/>
            <a:chExt cx="610602" cy="593900"/>
          </a:xfrm>
        </p:grpSpPr>
        <p:sp>
          <p:nvSpPr>
            <p:cNvPr id="36" name="Hexágono 35">
              <a:extLst>
                <a:ext uri="{FF2B5EF4-FFF2-40B4-BE49-F238E27FC236}">
                  <a16:creationId xmlns:a16="http://schemas.microsoft.com/office/drawing/2014/main" xmlns="" id="{C57EDA07-FEE9-4415-9284-AAF96BF980B0}"/>
                </a:ext>
              </a:extLst>
            </p:cNvPr>
            <p:cNvSpPr/>
            <p:nvPr/>
          </p:nvSpPr>
          <p:spPr>
            <a:xfrm rot="18840022">
              <a:off x="2995592" y="3939657"/>
              <a:ext cx="241180" cy="204363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xmlns="" id="{12D8E2AA-4E32-463A-AE98-89BC94CE7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1137" b="19964"/>
            <a:stretch/>
          </p:blipFill>
          <p:spPr>
            <a:xfrm>
              <a:off x="2976925" y="3860287"/>
              <a:ext cx="610602" cy="593900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8AD32B79-2882-4749-8FDA-FBE65F20403F}"/>
              </a:ext>
            </a:extLst>
          </p:cNvPr>
          <p:cNvGrpSpPr>
            <a:grpSpLocks noChangeAspect="1"/>
          </p:cNvGrpSpPr>
          <p:nvPr/>
        </p:nvGrpSpPr>
        <p:grpSpPr>
          <a:xfrm>
            <a:off x="860624" y="2308684"/>
            <a:ext cx="418374" cy="379040"/>
            <a:chOff x="4755934" y="2778711"/>
            <a:chExt cx="1218155" cy="1072752"/>
          </a:xfrm>
        </p:grpSpPr>
        <p:sp>
          <p:nvSpPr>
            <p:cNvPr id="39" name="Hexágono 38">
              <a:extLst>
                <a:ext uri="{FF2B5EF4-FFF2-40B4-BE49-F238E27FC236}">
                  <a16:creationId xmlns:a16="http://schemas.microsoft.com/office/drawing/2014/main" xmlns="" id="{D0060C78-6E3F-4315-A4B3-D730AD7E0027}"/>
                </a:ext>
              </a:extLst>
            </p:cNvPr>
            <p:cNvSpPr/>
            <p:nvPr/>
          </p:nvSpPr>
          <p:spPr>
            <a:xfrm rot="20607502">
              <a:off x="5246152" y="2997800"/>
              <a:ext cx="228514" cy="203422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xmlns="" id="{4D8090B7-A941-4E85-BEDB-4CBC9B4F7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5934" y="2778711"/>
              <a:ext cx="1218155" cy="1072752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xmlns="" id="{2ABDF314-F130-47F0-A71E-8B28ECCB6BD7}"/>
              </a:ext>
            </a:extLst>
          </p:cNvPr>
          <p:cNvGrpSpPr>
            <a:grpSpLocks noChangeAspect="1"/>
          </p:cNvGrpSpPr>
          <p:nvPr/>
        </p:nvGrpSpPr>
        <p:grpSpPr>
          <a:xfrm>
            <a:off x="781972" y="2025329"/>
            <a:ext cx="285294" cy="214254"/>
            <a:chOff x="816647" y="2408908"/>
            <a:chExt cx="996315" cy="748226"/>
          </a:xfrm>
        </p:grpSpPr>
        <p:sp>
          <p:nvSpPr>
            <p:cNvPr id="42" name="Pentágono 41">
              <a:extLst>
                <a:ext uri="{FF2B5EF4-FFF2-40B4-BE49-F238E27FC236}">
                  <a16:creationId xmlns:a16="http://schemas.microsoft.com/office/drawing/2014/main" xmlns="" id="{2CD8D844-D6CD-48B6-A5F6-14F6E62EB2A6}"/>
                </a:ext>
              </a:extLst>
            </p:cNvPr>
            <p:cNvSpPr/>
            <p:nvPr/>
          </p:nvSpPr>
          <p:spPr>
            <a:xfrm rot="412229">
              <a:off x="1359033" y="2636097"/>
              <a:ext cx="224829" cy="212793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xmlns="" id="{242BE0CE-0AFF-4724-9D5F-E3F6F004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6647" y="2408908"/>
              <a:ext cx="996315" cy="748226"/>
            </a:xfrm>
            <a:prstGeom prst="rect">
              <a:avLst/>
            </a:prstGeom>
          </p:spPr>
        </p:pic>
      </p:grpSp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C396C8D6-2CDD-431F-B0F2-15DA775796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355" y="1400200"/>
            <a:ext cx="215788" cy="177829"/>
          </a:xfrm>
          <a:prstGeom prst="rect">
            <a:avLst/>
          </a:prstGeom>
        </p:spPr>
      </p:pic>
      <p:grpSp>
        <p:nvGrpSpPr>
          <p:cNvPr id="45" name="Agrupar 44">
            <a:extLst>
              <a:ext uri="{FF2B5EF4-FFF2-40B4-BE49-F238E27FC236}">
                <a16:creationId xmlns:a16="http://schemas.microsoft.com/office/drawing/2014/main" xmlns="" id="{F3874773-524E-4409-99E0-F4733BBFA1D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381" y="1318839"/>
            <a:ext cx="280124" cy="284008"/>
            <a:chOff x="541161" y="3273845"/>
            <a:chExt cx="804272" cy="845486"/>
          </a:xfrm>
        </p:grpSpPr>
        <p:sp>
          <p:nvSpPr>
            <p:cNvPr id="46" name="Pentágono 45">
              <a:extLst>
                <a:ext uri="{FF2B5EF4-FFF2-40B4-BE49-F238E27FC236}">
                  <a16:creationId xmlns:a16="http://schemas.microsoft.com/office/drawing/2014/main" xmlns="" id="{AC8ED9E5-0FDF-4C90-81B9-51A170D5B6F1}"/>
                </a:ext>
              </a:extLst>
            </p:cNvPr>
            <p:cNvSpPr/>
            <p:nvPr/>
          </p:nvSpPr>
          <p:spPr>
            <a:xfrm rot="2566960">
              <a:off x="886781" y="3781299"/>
              <a:ext cx="211082" cy="203315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Pentágono 46">
              <a:extLst>
                <a:ext uri="{FF2B5EF4-FFF2-40B4-BE49-F238E27FC236}">
                  <a16:creationId xmlns:a16="http://schemas.microsoft.com/office/drawing/2014/main" xmlns="" id="{36B6BA94-398A-456B-BB53-94723FD86A02}"/>
                </a:ext>
              </a:extLst>
            </p:cNvPr>
            <p:cNvSpPr/>
            <p:nvPr/>
          </p:nvSpPr>
          <p:spPr>
            <a:xfrm rot="2050861">
              <a:off x="934773" y="3418827"/>
              <a:ext cx="211082" cy="203315"/>
            </a:xfrm>
            <a:prstGeom prst="pent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xmlns="" id="{23ED7FA3-5AB9-43B5-8842-6FB97F27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1161" y="3273845"/>
              <a:ext cx="804272" cy="845486"/>
            </a:xfrm>
            <a:prstGeom prst="rect">
              <a:avLst/>
            </a:prstGeom>
          </p:spPr>
        </p:pic>
      </p:grpSp>
      <p:pic>
        <p:nvPicPr>
          <p:cNvPr id="49" name="Imagem 48">
            <a:extLst>
              <a:ext uri="{FF2B5EF4-FFF2-40B4-BE49-F238E27FC236}">
                <a16:creationId xmlns:a16="http://schemas.microsoft.com/office/drawing/2014/main" xmlns="" id="{8EF46646-B7E0-4E5C-B239-D6ACF140A0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7821" y="1645541"/>
            <a:ext cx="316403" cy="179625"/>
          </a:xfrm>
          <a:prstGeom prst="rect">
            <a:avLst/>
          </a:prstGeo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xmlns="" id="{68547939-FAA1-44A8-B699-9655BBA2AEE4}"/>
              </a:ext>
            </a:extLst>
          </p:cNvPr>
          <p:cNvGrpSpPr>
            <a:grpSpLocks noChangeAspect="1"/>
          </p:cNvGrpSpPr>
          <p:nvPr/>
        </p:nvGrpSpPr>
        <p:grpSpPr>
          <a:xfrm>
            <a:off x="818401" y="1390772"/>
            <a:ext cx="225804" cy="203305"/>
            <a:chOff x="1636573" y="3426843"/>
            <a:chExt cx="624179" cy="561987"/>
          </a:xfrm>
        </p:grpSpPr>
        <p:sp>
          <p:nvSpPr>
            <p:cNvPr id="51" name="Pentágono 50">
              <a:extLst>
                <a:ext uri="{FF2B5EF4-FFF2-40B4-BE49-F238E27FC236}">
                  <a16:creationId xmlns:a16="http://schemas.microsoft.com/office/drawing/2014/main" xmlns="" id="{CFBE3F5C-10C5-4909-BA29-3EEF777CD89D}"/>
                </a:ext>
              </a:extLst>
            </p:cNvPr>
            <p:cNvSpPr/>
            <p:nvPr/>
          </p:nvSpPr>
          <p:spPr>
            <a:xfrm rot="3313698">
              <a:off x="1725038" y="3488731"/>
              <a:ext cx="203224" cy="188787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xmlns="" id="{D2CEB0AF-3176-431B-81D2-4BE96E45F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36573" y="3426843"/>
              <a:ext cx="624179" cy="561987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xmlns="" id="{098C4B73-C83D-4CFA-9E30-A35576992579}"/>
              </a:ext>
            </a:extLst>
          </p:cNvPr>
          <p:cNvGrpSpPr>
            <a:grpSpLocks noChangeAspect="1"/>
          </p:cNvGrpSpPr>
          <p:nvPr/>
        </p:nvGrpSpPr>
        <p:grpSpPr>
          <a:xfrm>
            <a:off x="1259632" y="1869183"/>
            <a:ext cx="108777" cy="263928"/>
            <a:chOff x="2079954" y="2634467"/>
            <a:chExt cx="300687" cy="729563"/>
          </a:xfrm>
        </p:grpSpPr>
        <p:sp>
          <p:nvSpPr>
            <p:cNvPr id="54" name="Hexágono 53">
              <a:extLst>
                <a:ext uri="{FF2B5EF4-FFF2-40B4-BE49-F238E27FC236}">
                  <a16:creationId xmlns:a16="http://schemas.microsoft.com/office/drawing/2014/main" xmlns="" id="{4BD328D2-1E6A-4E37-9E3F-D868F9C6FB40}"/>
                </a:ext>
              </a:extLst>
            </p:cNvPr>
            <p:cNvSpPr/>
            <p:nvPr/>
          </p:nvSpPr>
          <p:spPr>
            <a:xfrm rot="20259933">
              <a:off x="2135140" y="2739415"/>
              <a:ext cx="245501" cy="207758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xmlns="" id="{FB7D8879-BC4E-47F7-A45E-23C4A71C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079954" y="2634467"/>
              <a:ext cx="297148" cy="729563"/>
            </a:xfrm>
            <a:prstGeom prst="rect">
              <a:avLst/>
            </a:prstGeom>
          </p:spPr>
        </p:pic>
      </p:grpSp>
      <p:pic>
        <p:nvPicPr>
          <p:cNvPr id="56" name="Imagem 55">
            <a:extLst>
              <a:ext uri="{FF2B5EF4-FFF2-40B4-BE49-F238E27FC236}">
                <a16:creationId xmlns:a16="http://schemas.microsoft.com/office/drawing/2014/main" xmlns="" id="{BAA96C48-162E-4974-88B6-44B2808088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203" y="1658810"/>
            <a:ext cx="324321" cy="195069"/>
          </a:xfrm>
          <a:prstGeom prst="rect">
            <a:avLst/>
          </a:prstGeom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xmlns="" id="{ACBA9AC7-8A04-4555-9982-32DA5C4571E3}"/>
              </a:ext>
            </a:extLst>
          </p:cNvPr>
          <p:cNvGrpSpPr>
            <a:grpSpLocks noChangeAspect="1"/>
          </p:cNvGrpSpPr>
          <p:nvPr/>
        </p:nvGrpSpPr>
        <p:grpSpPr>
          <a:xfrm>
            <a:off x="1011996" y="2134792"/>
            <a:ext cx="285294" cy="214254"/>
            <a:chOff x="816647" y="2408908"/>
            <a:chExt cx="996315" cy="748226"/>
          </a:xfrm>
        </p:grpSpPr>
        <p:sp>
          <p:nvSpPr>
            <p:cNvPr id="58" name="Pentágono 57">
              <a:extLst>
                <a:ext uri="{FF2B5EF4-FFF2-40B4-BE49-F238E27FC236}">
                  <a16:creationId xmlns:a16="http://schemas.microsoft.com/office/drawing/2014/main" xmlns="" id="{FC139C0B-C90E-480C-8435-B83253EB2D2F}"/>
                </a:ext>
              </a:extLst>
            </p:cNvPr>
            <p:cNvSpPr/>
            <p:nvPr/>
          </p:nvSpPr>
          <p:spPr>
            <a:xfrm rot="412229">
              <a:off x="1359033" y="2636097"/>
              <a:ext cx="224829" cy="212793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xmlns="" id="{E89EF492-57C9-4BAD-B146-C703A1E1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6647" y="2408908"/>
              <a:ext cx="996315" cy="748226"/>
            </a:xfrm>
            <a:prstGeom prst="rect">
              <a:avLst/>
            </a:prstGeom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xmlns="" id="{F46E7C20-4C1E-421D-BA1B-E95118778689}"/>
              </a:ext>
            </a:extLst>
          </p:cNvPr>
          <p:cNvGrpSpPr>
            <a:grpSpLocks noChangeAspect="1"/>
          </p:cNvGrpSpPr>
          <p:nvPr/>
        </p:nvGrpSpPr>
        <p:grpSpPr>
          <a:xfrm>
            <a:off x="938863" y="905154"/>
            <a:ext cx="402252" cy="401880"/>
            <a:chOff x="7178653" y="1825281"/>
            <a:chExt cx="2216565" cy="2214518"/>
          </a:xfrm>
        </p:grpSpPr>
        <p:sp>
          <p:nvSpPr>
            <p:cNvPr id="63" name="Hexágono 62">
              <a:extLst>
                <a:ext uri="{FF2B5EF4-FFF2-40B4-BE49-F238E27FC236}">
                  <a16:creationId xmlns:a16="http://schemas.microsoft.com/office/drawing/2014/main" xmlns="" id="{7A14B638-68AA-4A1D-AF77-A2E7A31D5240}"/>
                </a:ext>
              </a:extLst>
            </p:cNvPr>
            <p:cNvSpPr/>
            <p:nvPr/>
          </p:nvSpPr>
          <p:spPr>
            <a:xfrm rot="19790774">
              <a:off x="7393295" y="3207362"/>
              <a:ext cx="455530" cy="376662"/>
            </a:xfrm>
            <a:prstGeom prst="hexagon">
              <a:avLst>
                <a:gd name="adj" fmla="val 28697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xmlns="" id="{CCC8910C-C607-4FFF-98A0-0C77586A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78653" y="1825281"/>
              <a:ext cx="2216565" cy="2214518"/>
            </a:xfrm>
            <a:prstGeom prst="rect">
              <a:avLst/>
            </a:prstGeom>
          </p:spPr>
        </p:pic>
      </p:grpSp>
      <p:pic>
        <p:nvPicPr>
          <p:cNvPr id="68" name="Imagem 67">
            <a:extLst>
              <a:ext uri="{FF2B5EF4-FFF2-40B4-BE49-F238E27FC236}">
                <a16:creationId xmlns:a16="http://schemas.microsoft.com/office/drawing/2014/main" xmlns="" id="{651EA1DB-2798-479D-B6FC-FF9424E27F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482" y="1061798"/>
            <a:ext cx="206494" cy="314618"/>
          </a:xfrm>
          <a:prstGeom prst="rect">
            <a:avLst/>
          </a:prstGeom>
        </p:spPr>
      </p:pic>
      <p:grpSp>
        <p:nvGrpSpPr>
          <p:cNvPr id="69" name="Agrupar 68">
            <a:extLst>
              <a:ext uri="{FF2B5EF4-FFF2-40B4-BE49-F238E27FC236}">
                <a16:creationId xmlns:a16="http://schemas.microsoft.com/office/drawing/2014/main" xmlns="" id="{4DA8C553-BF5C-4D70-B893-E76AC51BB98C}"/>
              </a:ext>
            </a:extLst>
          </p:cNvPr>
          <p:cNvGrpSpPr>
            <a:grpSpLocks noChangeAspect="1"/>
          </p:cNvGrpSpPr>
          <p:nvPr/>
        </p:nvGrpSpPr>
        <p:grpSpPr>
          <a:xfrm>
            <a:off x="963156" y="2746901"/>
            <a:ext cx="225804" cy="203305"/>
            <a:chOff x="1636573" y="3426843"/>
            <a:chExt cx="624179" cy="561987"/>
          </a:xfrm>
        </p:grpSpPr>
        <p:sp>
          <p:nvSpPr>
            <p:cNvPr id="70" name="Pentágono 69">
              <a:extLst>
                <a:ext uri="{FF2B5EF4-FFF2-40B4-BE49-F238E27FC236}">
                  <a16:creationId xmlns:a16="http://schemas.microsoft.com/office/drawing/2014/main" xmlns="" id="{B4B05B3B-5F24-45F5-8BAF-38BB44412C8E}"/>
                </a:ext>
              </a:extLst>
            </p:cNvPr>
            <p:cNvSpPr/>
            <p:nvPr/>
          </p:nvSpPr>
          <p:spPr>
            <a:xfrm rot="3313698">
              <a:off x="1725038" y="3488731"/>
              <a:ext cx="203224" cy="188787"/>
            </a:xfrm>
            <a:prstGeom prst="pentag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xmlns="" id="{1ED439C0-45AA-4014-9A6F-90E4FDF38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36573" y="3426843"/>
              <a:ext cx="624179" cy="561987"/>
            </a:xfrm>
            <a:prstGeom prst="rect">
              <a:avLst/>
            </a:prstGeom>
          </p:spPr>
        </p:pic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xmlns="" id="{B6752AE6-DE6A-4FED-BFE3-7534060FBDAA}"/>
              </a:ext>
            </a:extLst>
          </p:cNvPr>
          <p:cNvSpPr txBox="1">
            <a:spLocks noChangeAspect="1"/>
          </p:cNvSpPr>
          <p:nvPr/>
        </p:nvSpPr>
        <p:spPr>
          <a:xfrm>
            <a:off x="45811" y="604330"/>
            <a:ext cx="159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Milhares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270E5B3-724A-4C36-9A28-4DCFE612918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041" y="4194201"/>
            <a:ext cx="960250" cy="645895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xmlns="" id="{6D7EE7BA-CC14-44BF-A4EE-1FD8BE22D8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99" y="3513428"/>
            <a:ext cx="526600" cy="91556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8E87469-F92B-483B-B2C4-7EDD45951B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16382" y="3696631"/>
            <a:ext cx="1140948" cy="95673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A1D25C79-280A-447D-BB71-87BEE6A254D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57027" y="4192926"/>
            <a:ext cx="1083990" cy="69922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898E07F0-41C6-4A76-A166-3856B55FCC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8641" y="3511981"/>
            <a:ext cx="588066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tângulo: Cantos Arredondados 112">
            <a:extLst>
              <a:ext uri="{FF2B5EF4-FFF2-40B4-BE49-F238E27FC236}">
                <a16:creationId xmlns:a16="http://schemas.microsoft.com/office/drawing/2014/main" xmlns="" id="{B938B7D8-616C-484F-AD8C-0B57BA64FFA4}"/>
              </a:ext>
            </a:extLst>
          </p:cNvPr>
          <p:cNvSpPr/>
          <p:nvPr/>
        </p:nvSpPr>
        <p:spPr>
          <a:xfrm>
            <a:off x="2445425" y="3283665"/>
            <a:ext cx="1710731" cy="1390622"/>
          </a:xfrm>
          <a:prstGeom prst="roundRect">
            <a:avLst>
              <a:gd name="adj" fmla="val 604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Retângulo: Cantos Arredondados 111">
            <a:extLst>
              <a:ext uri="{FF2B5EF4-FFF2-40B4-BE49-F238E27FC236}">
                <a16:creationId xmlns:a16="http://schemas.microsoft.com/office/drawing/2014/main" xmlns="" id="{FED2551A-D040-4FDE-8122-B4CAC1B38D56}"/>
              </a:ext>
            </a:extLst>
          </p:cNvPr>
          <p:cNvSpPr/>
          <p:nvPr/>
        </p:nvSpPr>
        <p:spPr>
          <a:xfrm>
            <a:off x="162398" y="3274192"/>
            <a:ext cx="1710731" cy="1390622"/>
          </a:xfrm>
          <a:prstGeom prst="roundRect">
            <a:avLst>
              <a:gd name="adj" fmla="val 6049"/>
            </a:avLst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Retângulo: Cantos Arredondados 110">
            <a:extLst>
              <a:ext uri="{FF2B5EF4-FFF2-40B4-BE49-F238E27FC236}">
                <a16:creationId xmlns:a16="http://schemas.microsoft.com/office/drawing/2014/main" xmlns="" id="{3FDE41F4-EC66-4527-BBD8-9451B9F51857}"/>
              </a:ext>
            </a:extLst>
          </p:cNvPr>
          <p:cNvSpPr/>
          <p:nvPr/>
        </p:nvSpPr>
        <p:spPr>
          <a:xfrm>
            <a:off x="4802208" y="3269286"/>
            <a:ext cx="1710731" cy="1390622"/>
          </a:xfrm>
          <a:prstGeom prst="roundRect">
            <a:avLst>
              <a:gd name="adj" fmla="val 604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9" name="Retângulo: Cantos Arredondados 108">
            <a:extLst>
              <a:ext uri="{FF2B5EF4-FFF2-40B4-BE49-F238E27FC236}">
                <a16:creationId xmlns:a16="http://schemas.microsoft.com/office/drawing/2014/main" xmlns="" id="{BF181F93-D00A-40AA-B42E-5B772CF1A350}"/>
              </a:ext>
            </a:extLst>
          </p:cNvPr>
          <p:cNvSpPr/>
          <p:nvPr/>
        </p:nvSpPr>
        <p:spPr>
          <a:xfrm>
            <a:off x="4796141" y="878552"/>
            <a:ext cx="1710731" cy="1390622"/>
          </a:xfrm>
          <a:prstGeom prst="roundRect">
            <a:avLst>
              <a:gd name="adj" fmla="val 604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Retângulo: Cantos Arredondados 107">
            <a:extLst>
              <a:ext uri="{FF2B5EF4-FFF2-40B4-BE49-F238E27FC236}">
                <a16:creationId xmlns:a16="http://schemas.microsoft.com/office/drawing/2014/main" xmlns="" id="{1D0195CF-39AB-4A9D-887D-0994A3CA717B}"/>
              </a:ext>
            </a:extLst>
          </p:cNvPr>
          <p:cNvSpPr/>
          <p:nvPr/>
        </p:nvSpPr>
        <p:spPr>
          <a:xfrm>
            <a:off x="7086852" y="894796"/>
            <a:ext cx="1710731" cy="1390622"/>
          </a:xfrm>
          <a:prstGeom prst="roundRect">
            <a:avLst>
              <a:gd name="adj" fmla="val 604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Retângulo: Cantos Arredondados 106">
            <a:extLst>
              <a:ext uri="{FF2B5EF4-FFF2-40B4-BE49-F238E27FC236}">
                <a16:creationId xmlns:a16="http://schemas.microsoft.com/office/drawing/2014/main" xmlns="" id="{DB0105CB-EEE8-4A0F-8936-6E1E8874E479}"/>
              </a:ext>
            </a:extLst>
          </p:cNvPr>
          <p:cNvSpPr/>
          <p:nvPr/>
        </p:nvSpPr>
        <p:spPr>
          <a:xfrm>
            <a:off x="2475789" y="892593"/>
            <a:ext cx="1710731" cy="1390622"/>
          </a:xfrm>
          <a:prstGeom prst="roundRect">
            <a:avLst>
              <a:gd name="adj" fmla="val 6049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Retângulo: Cantos Arredondados 105">
            <a:extLst>
              <a:ext uri="{FF2B5EF4-FFF2-40B4-BE49-F238E27FC236}">
                <a16:creationId xmlns:a16="http://schemas.microsoft.com/office/drawing/2014/main" xmlns="" id="{F07B1EAE-3E3B-4061-9ED5-25BDA5B53415}"/>
              </a:ext>
            </a:extLst>
          </p:cNvPr>
          <p:cNvSpPr/>
          <p:nvPr/>
        </p:nvSpPr>
        <p:spPr>
          <a:xfrm>
            <a:off x="189248" y="892593"/>
            <a:ext cx="1710731" cy="1390622"/>
          </a:xfrm>
          <a:prstGeom prst="roundRect">
            <a:avLst>
              <a:gd name="adj" fmla="val 604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8" name="Imagem 97">
            <a:extLst>
              <a:ext uri="{FF2B5EF4-FFF2-40B4-BE49-F238E27FC236}">
                <a16:creationId xmlns:a16="http://schemas.microsoft.com/office/drawing/2014/main" xmlns="" id="{BA20274B-ACE1-404D-803D-902AA061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083" y="3317452"/>
            <a:ext cx="596011" cy="135683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B2D0F99-F9B5-4941-8CA6-ECC6794E3B41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PLANEJAMENTO E OTIMIZAÇÃO DE COMPOSTOS LÍDERES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E2A49BE-1EA7-4F57-A0E2-DC2B9B9B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5" y="987070"/>
            <a:ext cx="1600737" cy="12380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A080C37-EF83-450F-8748-E4AB92E43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752" y="1056813"/>
            <a:ext cx="1002262" cy="7461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AEDFCDB-85E2-4E7F-B133-75A22F11E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564" y="912836"/>
            <a:ext cx="579552" cy="12763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306BBF2-D829-40BC-ADEF-B5DAC080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3322563"/>
            <a:ext cx="511253" cy="119661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82C548E-DF78-4C27-AB10-4326AC132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158" y="1021052"/>
            <a:ext cx="666298" cy="1154066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E8AFEADE-B18D-47B0-8815-A19415B9C69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235224" y="858070"/>
            <a:ext cx="209942" cy="865692"/>
            <a:chOff x="5801454" y="1072405"/>
            <a:chExt cx="451847" cy="186318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xmlns="" id="{9BB0611E-3D32-453E-AB78-765408C1B069}"/>
                </a:ext>
              </a:extLst>
            </p:cNvPr>
            <p:cNvSpPr/>
            <p:nvPr/>
          </p:nvSpPr>
          <p:spPr>
            <a:xfrm rot="10800000">
              <a:off x="5821252" y="2546367"/>
              <a:ext cx="432049" cy="38922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468FB6CD-0D5B-414B-B312-4249A7BB8744}"/>
                </a:ext>
              </a:extLst>
            </p:cNvPr>
            <p:cNvSpPr>
              <a:spLocks noChangeAspect="1"/>
            </p:cNvSpPr>
            <p:nvPr/>
          </p:nvSpPr>
          <p:spPr>
            <a:xfrm rot="16049651">
              <a:off x="5812462" y="1800844"/>
              <a:ext cx="432048" cy="43204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8A84275B-2F60-45F8-8490-B28DC4104953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rot="5400000" flipH="1" flipV="1">
              <a:off x="5880762" y="2389198"/>
              <a:ext cx="313684" cy="65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xmlns="" id="{F81BF4A3-E796-47AB-A7F5-F8A239D61E62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 rot="5400000" flipV="1">
              <a:off x="5874107" y="1656116"/>
              <a:ext cx="285218" cy="4652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xmlns="" id="{690D0488-B936-48C6-8A4F-224327F89A5C}"/>
                </a:ext>
              </a:extLst>
            </p:cNvPr>
            <p:cNvSpPr>
              <a:spLocks noChangeAspect="1"/>
            </p:cNvSpPr>
            <p:nvPr/>
          </p:nvSpPr>
          <p:spPr>
            <a:xfrm rot="137475">
              <a:off x="5801454" y="1072405"/>
              <a:ext cx="443605" cy="44360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E26B034D-B119-4436-8E17-C5286E8CF0C2}"/>
              </a:ext>
            </a:extLst>
          </p:cNvPr>
          <p:cNvSpPr txBox="1">
            <a:spLocks noChangeAspect="1"/>
          </p:cNvSpPr>
          <p:nvPr/>
        </p:nvSpPr>
        <p:spPr>
          <a:xfrm>
            <a:off x="2622808" y="915062"/>
            <a:ext cx="1373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Composto ativo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DC109D86-8C67-4AE2-B40A-3EB19F7B2ABE}"/>
              </a:ext>
            </a:extLst>
          </p:cNvPr>
          <p:cNvGrpSpPr>
            <a:grpSpLocks noChangeAspect="1"/>
          </p:cNvGrpSpPr>
          <p:nvPr/>
        </p:nvGrpSpPr>
        <p:grpSpPr>
          <a:xfrm>
            <a:off x="2771800" y="1584391"/>
            <a:ext cx="1113763" cy="617496"/>
            <a:chOff x="1530314" y="2768171"/>
            <a:chExt cx="1538282" cy="852859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xmlns="" id="{7B0CAD7C-2CED-4D52-ACD8-0422B34D6705}"/>
                </a:ext>
              </a:extLst>
            </p:cNvPr>
            <p:cNvGrpSpPr/>
            <p:nvPr/>
          </p:nvGrpSpPr>
          <p:grpSpPr>
            <a:xfrm>
              <a:off x="1530314" y="2768171"/>
              <a:ext cx="1538282" cy="847435"/>
              <a:chOff x="2579874" y="2834105"/>
              <a:chExt cx="1830148" cy="1008223"/>
            </a:xfrm>
          </p:grpSpPr>
          <p:sp>
            <p:nvSpPr>
              <p:cNvPr id="28" name="Retângulo: Cantos Superiores Arredondados 27">
                <a:extLst>
                  <a:ext uri="{FF2B5EF4-FFF2-40B4-BE49-F238E27FC236}">
                    <a16:creationId xmlns:a16="http://schemas.microsoft.com/office/drawing/2014/main" xmlns="" id="{E7C3C9D3-2ED7-43E2-AB17-7B1DF8AB4979}"/>
                  </a:ext>
                </a:extLst>
              </p:cNvPr>
              <p:cNvSpPr/>
              <p:nvPr/>
            </p:nvSpPr>
            <p:spPr>
              <a:xfrm rot="10800000">
                <a:off x="2579874" y="3076648"/>
                <a:ext cx="1830148" cy="765680"/>
              </a:xfrm>
              <a:prstGeom prst="round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: Único Canto Arredondado 28">
                <a:extLst>
                  <a:ext uri="{FF2B5EF4-FFF2-40B4-BE49-F238E27FC236}">
                    <a16:creationId xmlns:a16="http://schemas.microsoft.com/office/drawing/2014/main" xmlns="" id="{66C18F40-51DB-46DC-A42C-E02638C2CBDE}"/>
                  </a:ext>
                </a:extLst>
              </p:cNvPr>
              <p:cNvSpPr/>
              <p:nvPr/>
            </p:nvSpPr>
            <p:spPr>
              <a:xfrm>
                <a:off x="2845728" y="2834105"/>
                <a:ext cx="1116018" cy="396742"/>
              </a:xfrm>
              <a:prstGeom prst="round1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xmlns="" id="{C957E4A4-18FB-4A50-BA74-F0108AFD37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186187" y="2495952"/>
                <a:ext cx="651860" cy="1346484"/>
                <a:chOff x="5390712" y="1158103"/>
                <a:chExt cx="853797" cy="1763608"/>
              </a:xfrm>
              <a:solidFill>
                <a:schemeClr val="bg1"/>
              </a:solidFill>
            </p:grpSpPr>
            <p:sp>
              <p:nvSpPr>
                <p:cNvPr id="31" name="Fluxograma: Extrair 30">
                  <a:extLst>
                    <a:ext uri="{FF2B5EF4-FFF2-40B4-BE49-F238E27FC236}">
                      <a16:creationId xmlns:a16="http://schemas.microsoft.com/office/drawing/2014/main" xmlns="" id="{9FE3726C-2F38-4C5A-8065-DD5ACF05F645}"/>
                    </a:ext>
                  </a:extLst>
                </p:cNvPr>
                <p:cNvSpPr/>
                <p:nvPr/>
              </p:nvSpPr>
              <p:spPr>
                <a:xfrm rot="13346599">
                  <a:off x="5466368" y="2532487"/>
                  <a:ext cx="432049" cy="389224"/>
                </a:xfrm>
                <a:prstGeom prst="flowChartExtract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xmlns="" id="{87991404-E24E-405A-BA65-2B561CC17A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049651">
                  <a:off x="5812462" y="1800844"/>
                  <a:ext cx="432048" cy="432047"/>
                </a:xfrm>
                <a:prstGeom prst="ellips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33" name="Conector reto 32">
                  <a:extLst>
                    <a:ext uri="{FF2B5EF4-FFF2-40B4-BE49-F238E27FC236}">
                      <a16:creationId xmlns:a16="http://schemas.microsoft.com/office/drawing/2014/main" xmlns="" id="{8BA8565E-0873-4436-BA0E-F99664D206FF}"/>
                    </a:ext>
                  </a:extLst>
                </p:cNvPr>
                <p:cNvCxnSpPr>
                  <a:cxnSpLocks/>
                  <a:stCxn id="31" idx="2"/>
                  <a:endCxn id="32" idx="2"/>
                </p:cNvCxnSpPr>
                <p:nvPr/>
              </p:nvCxnSpPr>
              <p:spPr>
                <a:xfrm rot="5400000" flipH="1" flipV="1">
                  <a:off x="5750429" y="2295984"/>
                  <a:ext cx="350802" cy="224203"/>
                </a:xfrm>
                <a:prstGeom prst="lin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xmlns="" id="{8CCD2D56-C8B8-4BEC-AF00-C1C61E561425}"/>
                    </a:ext>
                  </a:extLst>
                </p:cNvPr>
                <p:cNvCxnSpPr>
                  <a:cxnSpLocks/>
                  <a:stCxn id="35" idx="2"/>
                  <a:endCxn id="32" idx="6"/>
                </p:cNvCxnSpPr>
                <p:nvPr/>
              </p:nvCxnSpPr>
              <p:spPr>
                <a:xfrm rot="5400000" flipV="1">
                  <a:off x="5761443" y="1543453"/>
                  <a:ext cx="278618" cy="236577"/>
                </a:xfrm>
                <a:prstGeom prst="lin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Cruz 34">
                  <a:extLst>
                    <a:ext uri="{FF2B5EF4-FFF2-40B4-BE49-F238E27FC236}">
                      <a16:creationId xmlns:a16="http://schemas.microsoft.com/office/drawing/2014/main" xmlns="" id="{3DFA76F5-0C78-4630-8FE5-DED1231E81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599089">
                  <a:off x="5390712" y="1158103"/>
                  <a:ext cx="443605" cy="443605"/>
                </a:xfrm>
                <a:prstGeom prst="plus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xmlns="" id="{9F2380E2-CC71-4131-BAFF-6E2688DC8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2018684" y="2503851"/>
              <a:ext cx="547903" cy="1101722"/>
              <a:chOff x="5390712" y="1158103"/>
              <a:chExt cx="853797" cy="1716814"/>
            </a:xfrm>
          </p:grpSpPr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xmlns="" id="{A6D06608-4CA6-4EC7-97E6-4B9B009114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049651">
                <a:off x="5812462" y="1800844"/>
                <a:ext cx="432048" cy="4320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xmlns="" id="{58E2E3FF-8A00-48CD-B444-9E165296FCAD}"/>
                  </a:ext>
                </a:extLst>
              </p:cNvPr>
              <p:cNvCxnSpPr>
                <a:cxnSpLocks/>
                <a:endCxn id="24" idx="2"/>
              </p:cNvCxnSpPr>
              <p:nvPr/>
            </p:nvCxnSpPr>
            <p:spPr>
              <a:xfrm rot="5400000" flipH="1" flipV="1">
                <a:off x="5750429" y="2295984"/>
                <a:ext cx="350802" cy="224203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xmlns="" id="{D4B8A85B-B923-4121-9987-A9B0D781409C}"/>
                  </a:ext>
                </a:extLst>
              </p:cNvPr>
              <p:cNvCxnSpPr>
                <a:cxnSpLocks/>
                <a:endCxn id="24" idx="6"/>
              </p:cNvCxnSpPr>
              <p:nvPr/>
            </p:nvCxnSpPr>
            <p:spPr>
              <a:xfrm rot="5400000" flipV="1">
                <a:off x="5761443" y="1543453"/>
                <a:ext cx="278618" cy="236577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xmlns="" id="{402B9E09-A407-473E-87BC-A4B777AFA7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599089">
                <a:off x="5390712" y="1158103"/>
                <a:ext cx="443605" cy="44360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xmlns="" id="{55DC05E5-E9A7-4C4B-97FD-A0562375A223}"/>
                  </a:ext>
                </a:extLst>
              </p:cNvPr>
              <p:cNvSpPr/>
              <p:nvPr/>
            </p:nvSpPr>
            <p:spPr>
              <a:xfrm rot="13346599">
                <a:off x="5545521" y="2485694"/>
                <a:ext cx="432050" cy="38922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3C6567D2-E546-455F-AF21-59C576504AE8}"/>
                </a:ext>
              </a:extLst>
            </p:cNvPr>
            <p:cNvSpPr txBox="1"/>
            <p:nvPr/>
          </p:nvSpPr>
          <p:spPr>
            <a:xfrm>
              <a:off x="1999273" y="3299743"/>
              <a:ext cx="985802" cy="321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Receptor</a:t>
              </a:r>
            </a:p>
          </p:txBody>
        </p:sp>
      </p:grpSp>
      <p:pic>
        <p:nvPicPr>
          <p:cNvPr id="67" name="Imagem 66">
            <a:extLst>
              <a:ext uri="{FF2B5EF4-FFF2-40B4-BE49-F238E27FC236}">
                <a16:creationId xmlns:a16="http://schemas.microsoft.com/office/drawing/2014/main" xmlns="" id="{B1951264-00AC-40A5-9B84-A234B3B1A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66" y="3291320"/>
            <a:ext cx="1512168" cy="1455889"/>
          </a:xfrm>
          <a:prstGeom prst="rect">
            <a:avLst/>
          </a:prstGeom>
        </p:spPr>
      </p:pic>
      <p:grpSp>
        <p:nvGrpSpPr>
          <p:cNvPr id="68" name="Agrupar 67">
            <a:extLst>
              <a:ext uri="{FF2B5EF4-FFF2-40B4-BE49-F238E27FC236}">
                <a16:creationId xmlns:a16="http://schemas.microsoft.com/office/drawing/2014/main" xmlns="" id="{4A6DE088-E78D-4633-8EAF-F3D481C69683}"/>
              </a:ext>
            </a:extLst>
          </p:cNvPr>
          <p:cNvGrpSpPr>
            <a:grpSpLocks noChangeAspect="1"/>
          </p:cNvGrpSpPr>
          <p:nvPr/>
        </p:nvGrpSpPr>
        <p:grpSpPr>
          <a:xfrm>
            <a:off x="7387990" y="3937314"/>
            <a:ext cx="1183216" cy="648434"/>
            <a:chOff x="7405231" y="2879492"/>
            <a:chExt cx="1591396" cy="872128"/>
          </a:xfrm>
        </p:grpSpPr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xmlns="" id="{938FBDEF-CC68-43C4-AF44-CF5F5DBAD042}"/>
                </a:ext>
              </a:extLst>
            </p:cNvPr>
            <p:cNvGrpSpPr/>
            <p:nvPr/>
          </p:nvGrpSpPr>
          <p:grpSpPr>
            <a:xfrm>
              <a:off x="7405231" y="2879492"/>
              <a:ext cx="1538282" cy="847435"/>
              <a:chOff x="2579874" y="2834105"/>
              <a:chExt cx="1830148" cy="1008223"/>
            </a:xfrm>
          </p:grpSpPr>
          <p:sp>
            <p:nvSpPr>
              <p:cNvPr id="77" name="Retângulo: Cantos Superiores Arredondados 76">
                <a:extLst>
                  <a:ext uri="{FF2B5EF4-FFF2-40B4-BE49-F238E27FC236}">
                    <a16:creationId xmlns:a16="http://schemas.microsoft.com/office/drawing/2014/main" xmlns="" id="{A8A172CA-501F-4A97-9A50-6DB4BAC06051}"/>
                  </a:ext>
                </a:extLst>
              </p:cNvPr>
              <p:cNvSpPr/>
              <p:nvPr/>
            </p:nvSpPr>
            <p:spPr>
              <a:xfrm rot="10800000">
                <a:off x="2579874" y="3076648"/>
                <a:ext cx="1830148" cy="765680"/>
              </a:xfrm>
              <a:prstGeom prst="round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tângulo: Único Canto Arredondado 77">
                <a:extLst>
                  <a:ext uri="{FF2B5EF4-FFF2-40B4-BE49-F238E27FC236}">
                    <a16:creationId xmlns:a16="http://schemas.microsoft.com/office/drawing/2014/main" xmlns="" id="{DD6B3C72-1C66-4B4D-B19D-A70DEC5BB4F3}"/>
                  </a:ext>
                </a:extLst>
              </p:cNvPr>
              <p:cNvSpPr/>
              <p:nvPr/>
            </p:nvSpPr>
            <p:spPr>
              <a:xfrm>
                <a:off x="2845728" y="2834105"/>
                <a:ext cx="1116018" cy="396742"/>
              </a:xfrm>
              <a:prstGeom prst="round1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9" name="Agrupar 78">
                <a:extLst>
                  <a:ext uri="{FF2B5EF4-FFF2-40B4-BE49-F238E27FC236}">
                    <a16:creationId xmlns:a16="http://schemas.microsoft.com/office/drawing/2014/main" xmlns="" id="{ED5628F8-4F80-4BE4-A3E7-2C625B6C1A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186187" y="2495952"/>
                <a:ext cx="651860" cy="1346484"/>
                <a:chOff x="5390712" y="1158103"/>
                <a:chExt cx="853797" cy="1763608"/>
              </a:xfrm>
              <a:solidFill>
                <a:schemeClr val="bg1"/>
              </a:solidFill>
            </p:grpSpPr>
            <p:sp>
              <p:nvSpPr>
                <p:cNvPr id="80" name="Fluxograma: Extrair 79">
                  <a:extLst>
                    <a:ext uri="{FF2B5EF4-FFF2-40B4-BE49-F238E27FC236}">
                      <a16:creationId xmlns:a16="http://schemas.microsoft.com/office/drawing/2014/main" xmlns="" id="{5D9DA9F9-C69B-4E41-A24F-7F355B50A9EE}"/>
                    </a:ext>
                  </a:extLst>
                </p:cNvPr>
                <p:cNvSpPr/>
                <p:nvPr/>
              </p:nvSpPr>
              <p:spPr>
                <a:xfrm rot="13346599">
                  <a:off x="5466368" y="2532487"/>
                  <a:ext cx="432049" cy="389224"/>
                </a:xfrm>
                <a:prstGeom prst="flowChartExtract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xmlns="" id="{A3EA5935-07E5-4D0D-B22C-A78D92744E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049651">
                  <a:off x="5812462" y="1800844"/>
                  <a:ext cx="432048" cy="432047"/>
                </a:xfrm>
                <a:prstGeom prst="ellips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2" name="Conector reto 81">
                  <a:extLst>
                    <a:ext uri="{FF2B5EF4-FFF2-40B4-BE49-F238E27FC236}">
                      <a16:creationId xmlns:a16="http://schemas.microsoft.com/office/drawing/2014/main" xmlns="" id="{6A4AE010-AFC2-4B63-9744-11DAA54BC28E}"/>
                    </a:ext>
                  </a:extLst>
                </p:cNvPr>
                <p:cNvCxnSpPr>
                  <a:cxnSpLocks/>
                  <a:stCxn id="80" idx="2"/>
                  <a:endCxn id="81" idx="2"/>
                </p:cNvCxnSpPr>
                <p:nvPr/>
              </p:nvCxnSpPr>
              <p:spPr>
                <a:xfrm rot="5400000" flipH="1" flipV="1">
                  <a:off x="5750429" y="2295984"/>
                  <a:ext cx="350802" cy="224203"/>
                </a:xfrm>
                <a:prstGeom prst="lin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to 82">
                  <a:extLst>
                    <a:ext uri="{FF2B5EF4-FFF2-40B4-BE49-F238E27FC236}">
                      <a16:creationId xmlns:a16="http://schemas.microsoft.com/office/drawing/2014/main" xmlns="" id="{01B04BB5-84B5-43BA-AFDD-0B51D53EEE43}"/>
                    </a:ext>
                  </a:extLst>
                </p:cNvPr>
                <p:cNvCxnSpPr>
                  <a:cxnSpLocks/>
                  <a:stCxn id="84" idx="2"/>
                  <a:endCxn id="81" idx="6"/>
                </p:cNvCxnSpPr>
                <p:nvPr/>
              </p:nvCxnSpPr>
              <p:spPr>
                <a:xfrm rot="5400000" flipV="1">
                  <a:off x="5761443" y="1543453"/>
                  <a:ext cx="278618" cy="236577"/>
                </a:xfrm>
                <a:prstGeom prst="line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Cruz 83">
                  <a:extLst>
                    <a:ext uri="{FF2B5EF4-FFF2-40B4-BE49-F238E27FC236}">
                      <a16:creationId xmlns:a16="http://schemas.microsoft.com/office/drawing/2014/main" xmlns="" id="{87CDAEA2-14EA-4796-B2FC-845F00049D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599089">
                  <a:off x="5390712" y="1158103"/>
                  <a:ext cx="443605" cy="443605"/>
                </a:xfrm>
                <a:prstGeom prst="plus">
                  <a:avLst/>
                </a:prstGeom>
                <a:grpFill/>
                <a:ln w="149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xmlns="" id="{BE551C87-ED0E-47BE-AED4-A7FE435AD77C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7620123" y="2981255"/>
              <a:ext cx="1151309" cy="454541"/>
              <a:chOff x="2997564" y="2274736"/>
              <a:chExt cx="1794087" cy="708313"/>
            </a:xfrm>
          </p:grpSpPr>
          <p:sp>
            <p:nvSpPr>
              <p:cNvPr id="72" name="Fluxograma: Extrair 71">
                <a:extLst>
                  <a:ext uri="{FF2B5EF4-FFF2-40B4-BE49-F238E27FC236}">
                    <a16:creationId xmlns:a16="http://schemas.microsoft.com/office/drawing/2014/main" xmlns="" id="{9686A0C4-7411-4989-8524-D77F2D7D4C77}"/>
                  </a:ext>
                </a:extLst>
              </p:cNvPr>
              <p:cNvSpPr/>
              <p:nvPr/>
            </p:nvSpPr>
            <p:spPr>
              <a:xfrm rot="18833006">
                <a:off x="2957389" y="2348861"/>
                <a:ext cx="458481" cy="378131"/>
              </a:xfrm>
              <a:prstGeom prst="flowChartExtra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Cruz 72">
                <a:extLst>
                  <a:ext uri="{FF2B5EF4-FFF2-40B4-BE49-F238E27FC236}">
                    <a16:creationId xmlns:a16="http://schemas.microsoft.com/office/drawing/2014/main" xmlns="" id="{F10F77C0-494A-4AFB-8496-99008121C9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533594">
                <a:off x="4348046" y="2274737"/>
                <a:ext cx="443605" cy="443604"/>
              </a:xfrm>
              <a:prstGeom prst="plus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4" name="Conector reto 73">
                <a:extLst>
                  <a:ext uri="{FF2B5EF4-FFF2-40B4-BE49-F238E27FC236}">
                    <a16:creationId xmlns:a16="http://schemas.microsoft.com/office/drawing/2014/main" xmlns="" id="{51E60151-AC0E-475D-8418-9C8B886CD850}"/>
                  </a:ext>
                </a:extLst>
              </p:cNvPr>
              <p:cNvCxnSpPr>
                <a:cxnSpLocks/>
                <a:stCxn id="72" idx="2"/>
                <a:endCxn id="76" idx="1"/>
              </p:cNvCxnSpPr>
              <p:nvPr/>
            </p:nvCxnSpPr>
            <p:spPr>
              <a:xfrm rot="10800000" flipH="1" flipV="1">
                <a:off x="3322899" y="2668985"/>
                <a:ext cx="205202" cy="174694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>
                <a:extLst>
                  <a:ext uri="{FF2B5EF4-FFF2-40B4-BE49-F238E27FC236}">
                    <a16:creationId xmlns:a16="http://schemas.microsoft.com/office/drawing/2014/main" xmlns="" id="{479C267B-B690-4800-B048-4810BCD86C94}"/>
                  </a:ext>
                </a:extLst>
              </p:cNvPr>
              <p:cNvCxnSpPr>
                <a:cxnSpLocks/>
                <a:stCxn id="76" idx="3"/>
                <a:endCxn id="73" idx="1"/>
              </p:cNvCxnSpPr>
              <p:nvPr/>
            </p:nvCxnSpPr>
            <p:spPr>
              <a:xfrm rot="10800000" flipH="1">
                <a:off x="4248181" y="2669171"/>
                <a:ext cx="182405" cy="174508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tângulo: Cantos Arredondados 75">
                <a:extLst>
                  <a:ext uri="{FF2B5EF4-FFF2-40B4-BE49-F238E27FC236}">
                    <a16:creationId xmlns:a16="http://schemas.microsoft.com/office/drawing/2014/main" xmlns="" id="{D33FEAA3-279F-4DBD-9452-4B632E80612F}"/>
                  </a:ext>
                </a:extLst>
              </p:cNvPr>
              <p:cNvSpPr/>
              <p:nvPr/>
            </p:nvSpPr>
            <p:spPr>
              <a:xfrm>
                <a:off x="3528100" y="2704309"/>
                <a:ext cx="720080" cy="278740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xmlns="" id="{D474DFBC-1F2C-4249-A049-171FA386B486}"/>
                </a:ext>
              </a:extLst>
            </p:cNvPr>
            <p:cNvSpPr txBox="1"/>
            <p:nvPr/>
          </p:nvSpPr>
          <p:spPr>
            <a:xfrm>
              <a:off x="7853515" y="3379063"/>
              <a:ext cx="1143112" cy="37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Receptor</a:t>
              </a:r>
            </a:p>
          </p:txBody>
        </p: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xmlns="" id="{D2D4079A-DE34-4811-96B3-77F4DFAB740A}"/>
              </a:ext>
            </a:extLst>
          </p:cNvPr>
          <p:cNvGrpSpPr>
            <a:grpSpLocks noChangeAspect="1"/>
          </p:cNvGrpSpPr>
          <p:nvPr/>
        </p:nvGrpSpPr>
        <p:grpSpPr>
          <a:xfrm>
            <a:off x="7308304" y="3300835"/>
            <a:ext cx="1218603" cy="486508"/>
            <a:chOff x="5583113" y="2040483"/>
            <a:chExt cx="1638991" cy="654339"/>
          </a:xfrm>
        </p:grpSpPr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xmlns="" id="{BAE408F9-0EED-4421-B78C-4E9A454C57C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5795875" y="2398842"/>
              <a:ext cx="1312636" cy="295980"/>
              <a:chOff x="2849618" y="2580568"/>
              <a:chExt cx="2045482" cy="461227"/>
            </a:xfrm>
          </p:grpSpPr>
          <p:sp>
            <p:nvSpPr>
              <p:cNvPr id="88" name="Fluxograma: Extrair 87">
                <a:extLst>
                  <a:ext uri="{FF2B5EF4-FFF2-40B4-BE49-F238E27FC236}">
                    <a16:creationId xmlns:a16="http://schemas.microsoft.com/office/drawing/2014/main" xmlns="" id="{54C7D624-1181-454D-8847-A6A478BFCF0B}"/>
                  </a:ext>
                </a:extLst>
              </p:cNvPr>
              <p:cNvSpPr/>
              <p:nvPr/>
            </p:nvSpPr>
            <p:spPr>
              <a:xfrm rot="16200000">
                <a:off x="2809443" y="2623489"/>
                <a:ext cx="458481" cy="378131"/>
              </a:xfrm>
              <a:prstGeom prst="flowChartExtra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9" name="Cruz 88">
                <a:extLst>
                  <a:ext uri="{FF2B5EF4-FFF2-40B4-BE49-F238E27FC236}">
                    <a16:creationId xmlns:a16="http://schemas.microsoft.com/office/drawing/2014/main" xmlns="" id="{DC30DC34-5847-4622-BC0E-A41D0AAFDE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51496" y="2580568"/>
                <a:ext cx="443604" cy="443605"/>
              </a:xfrm>
              <a:prstGeom prst="plus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0" name="Conector reto 89">
                <a:extLst>
                  <a:ext uri="{FF2B5EF4-FFF2-40B4-BE49-F238E27FC236}">
                    <a16:creationId xmlns:a16="http://schemas.microsoft.com/office/drawing/2014/main" xmlns="" id="{82E9A533-EBF8-4705-B208-0C7B0FFFD2F6}"/>
                  </a:ext>
                </a:extLst>
              </p:cNvPr>
              <p:cNvCxnSpPr>
                <a:cxnSpLocks/>
                <a:stCxn id="88" idx="2"/>
                <a:endCxn id="92" idx="1"/>
              </p:cNvCxnSpPr>
              <p:nvPr/>
            </p:nvCxnSpPr>
            <p:spPr>
              <a:xfrm flipV="1">
                <a:off x="3227749" y="2805561"/>
                <a:ext cx="290468" cy="6993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>
                <a:extLst>
                  <a:ext uri="{FF2B5EF4-FFF2-40B4-BE49-F238E27FC236}">
                    <a16:creationId xmlns:a16="http://schemas.microsoft.com/office/drawing/2014/main" xmlns="" id="{9EAC4228-2040-47BA-A88C-F1B6DBE94182}"/>
                  </a:ext>
                </a:extLst>
              </p:cNvPr>
              <p:cNvCxnSpPr>
                <a:cxnSpLocks/>
                <a:stCxn id="92" idx="3"/>
                <a:endCxn id="89" idx="1"/>
              </p:cNvCxnSpPr>
              <p:nvPr/>
            </p:nvCxnSpPr>
            <p:spPr>
              <a:xfrm flipV="1">
                <a:off x="4238296" y="2802370"/>
                <a:ext cx="213199" cy="3192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etângulo: Cantos Arredondados 91">
                <a:extLst>
                  <a:ext uri="{FF2B5EF4-FFF2-40B4-BE49-F238E27FC236}">
                    <a16:creationId xmlns:a16="http://schemas.microsoft.com/office/drawing/2014/main" xmlns="" id="{AB7E253B-657F-4DC2-AADA-3F1AA22434D5}"/>
                  </a:ext>
                </a:extLst>
              </p:cNvPr>
              <p:cNvSpPr/>
              <p:nvPr/>
            </p:nvSpPr>
            <p:spPr>
              <a:xfrm>
                <a:off x="3518217" y="2666190"/>
                <a:ext cx="720080" cy="278740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xmlns="" id="{64AFF0CA-682E-413C-AA4A-52559000BC6B}"/>
                </a:ext>
              </a:extLst>
            </p:cNvPr>
            <p:cNvSpPr txBox="1"/>
            <p:nvPr/>
          </p:nvSpPr>
          <p:spPr>
            <a:xfrm>
              <a:off x="5583113" y="2040483"/>
              <a:ext cx="1638991" cy="351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Composto líder</a:t>
              </a:r>
            </a:p>
          </p:txBody>
        </p:sp>
      </p:grpSp>
      <p:pic>
        <p:nvPicPr>
          <p:cNvPr id="93" name="Imagem 92">
            <a:extLst>
              <a:ext uri="{FF2B5EF4-FFF2-40B4-BE49-F238E27FC236}">
                <a16:creationId xmlns:a16="http://schemas.microsoft.com/office/drawing/2014/main" xmlns="" id="{7CCE2C8D-BE62-4A03-A71E-8BED433FF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1071" y="1030913"/>
            <a:ext cx="1671251" cy="1204989"/>
          </a:xfrm>
          <a:prstGeom prst="rect">
            <a:avLst/>
          </a:prstGeom>
        </p:spPr>
      </p:pic>
      <p:sp>
        <p:nvSpPr>
          <p:cNvPr id="94" name="CaixaDeTexto 93">
            <a:extLst>
              <a:ext uri="{FF2B5EF4-FFF2-40B4-BE49-F238E27FC236}">
                <a16:creationId xmlns:a16="http://schemas.microsoft.com/office/drawing/2014/main" xmlns="" id="{EEF6B287-7F93-4B14-A811-0E5C4751C03E}"/>
              </a:ext>
            </a:extLst>
          </p:cNvPr>
          <p:cNvSpPr txBox="1"/>
          <p:nvPr/>
        </p:nvSpPr>
        <p:spPr>
          <a:xfrm>
            <a:off x="225959" y="229177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Triagem de alto rendimento</a:t>
            </a:r>
          </a:p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Taxa de sucesso 0,1 a 1%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xmlns="" id="{F9778B58-DF07-4459-B3C7-343808A47D8F}"/>
              </a:ext>
            </a:extLst>
          </p:cNvPr>
          <p:cNvSpPr txBox="1"/>
          <p:nvPr/>
        </p:nvSpPr>
        <p:spPr>
          <a:xfrm>
            <a:off x="2391254" y="2283718"/>
            <a:ext cx="179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Baixa potência (µM)</a:t>
            </a:r>
          </a:p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Baixa seletividade</a:t>
            </a:r>
          </a:p>
        </p:txBody>
      </p:sp>
      <p:pic>
        <p:nvPicPr>
          <p:cNvPr id="97" name="Imagem 96">
            <a:extLst>
              <a:ext uri="{FF2B5EF4-FFF2-40B4-BE49-F238E27FC236}">
                <a16:creationId xmlns:a16="http://schemas.microsoft.com/office/drawing/2014/main" xmlns="" id="{A0766F9E-C294-4ECE-8043-89697B93C9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812" y="3361367"/>
            <a:ext cx="806154" cy="1197426"/>
          </a:xfrm>
          <a:prstGeom prst="rect">
            <a:avLst/>
          </a:prstGeom>
        </p:spPr>
      </p:pic>
      <p:pic>
        <p:nvPicPr>
          <p:cNvPr id="99" name="Imagem 98">
            <a:extLst>
              <a:ext uri="{FF2B5EF4-FFF2-40B4-BE49-F238E27FC236}">
                <a16:creationId xmlns:a16="http://schemas.microsoft.com/office/drawing/2014/main" xmlns="" id="{538729B8-FA70-4B09-AAD6-D5CB82A6F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323" y="3684433"/>
            <a:ext cx="185455" cy="840344"/>
          </a:xfrm>
          <a:prstGeom prst="rect">
            <a:avLst/>
          </a:prstGeom>
        </p:spPr>
      </p:pic>
      <p:sp>
        <p:nvSpPr>
          <p:cNvPr id="100" name="CaixaDeTexto 99">
            <a:extLst>
              <a:ext uri="{FF2B5EF4-FFF2-40B4-BE49-F238E27FC236}">
                <a16:creationId xmlns:a16="http://schemas.microsoft.com/office/drawing/2014/main" xmlns="" id="{689EB57D-D2D9-4FA3-A89F-2E8C447B340E}"/>
              </a:ext>
            </a:extLst>
          </p:cNvPr>
          <p:cNvSpPr txBox="1"/>
          <p:nvPr/>
        </p:nvSpPr>
        <p:spPr>
          <a:xfrm>
            <a:off x="4716016" y="2283718"/>
            <a:ext cx="19082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Estratégias de modificação molecular (bioisosterismo, hibridação, simplificação, etc.)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xmlns="" id="{FA3A1D5C-B1EC-4A0E-A4F4-4B1478705346}"/>
              </a:ext>
            </a:extLst>
          </p:cNvPr>
          <p:cNvSpPr txBox="1"/>
          <p:nvPr/>
        </p:nvSpPr>
        <p:spPr>
          <a:xfrm>
            <a:off x="7151507" y="2283718"/>
            <a:ext cx="166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Síntese das moléculas planejadas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xmlns="" id="{0433BAD4-0F01-4587-B2E1-FEA52BCA2359}"/>
              </a:ext>
            </a:extLst>
          </p:cNvPr>
          <p:cNvSpPr txBox="1"/>
          <p:nvPr/>
        </p:nvSpPr>
        <p:spPr>
          <a:xfrm>
            <a:off x="7020272" y="4659982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Citotoxicidade, ligação as proteínas plasmáticas, inibição de CYP 450 e hERG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xmlns="" id="{DE8DA889-6FC1-4252-AF6F-820464D9E714}"/>
              </a:ext>
            </a:extLst>
          </p:cNvPr>
          <p:cNvSpPr txBox="1"/>
          <p:nvPr/>
        </p:nvSpPr>
        <p:spPr>
          <a:xfrm>
            <a:off x="4644008" y="4722698"/>
            <a:ext cx="202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Ação farmacológica em animais (modelos experimentais)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xmlns="" id="{1E5F9F75-4D3E-4FD5-933F-27650D9619A4}"/>
              </a:ext>
            </a:extLst>
          </p:cNvPr>
          <p:cNvSpPr txBox="1"/>
          <p:nvPr/>
        </p:nvSpPr>
        <p:spPr>
          <a:xfrm>
            <a:off x="2458206" y="4722698"/>
            <a:ext cx="182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Estudos de propriedades farmacocinéticas e toxicológicas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xmlns="" id="{337005C4-B1B7-4F18-BFD9-37FCE65DA7F8}"/>
              </a:ext>
            </a:extLst>
          </p:cNvPr>
          <p:cNvSpPr txBox="1"/>
          <p:nvPr/>
        </p:nvSpPr>
        <p:spPr>
          <a:xfrm>
            <a:off x="81942" y="4722698"/>
            <a:ext cx="18257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Estudos com seres humanos</a:t>
            </a:r>
          </a:p>
        </p:txBody>
      </p:sp>
      <p:sp>
        <p:nvSpPr>
          <p:cNvPr id="110" name="Retângulo: Cantos Arredondados 109">
            <a:extLst>
              <a:ext uri="{FF2B5EF4-FFF2-40B4-BE49-F238E27FC236}">
                <a16:creationId xmlns:a16="http://schemas.microsoft.com/office/drawing/2014/main" xmlns="" id="{C344524F-398D-4719-9D0F-5C3D566600A0}"/>
              </a:ext>
            </a:extLst>
          </p:cNvPr>
          <p:cNvSpPr/>
          <p:nvPr/>
        </p:nvSpPr>
        <p:spPr>
          <a:xfrm>
            <a:off x="7109741" y="3267134"/>
            <a:ext cx="1710731" cy="1390622"/>
          </a:xfrm>
          <a:prstGeom prst="roundRect">
            <a:avLst>
              <a:gd name="adj" fmla="val 6049"/>
            </a:avLst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Seta: para a Direita 113">
            <a:extLst>
              <a:ext uri="{FF2B5EF4-FFF2-40B4-BE49-F238E27FC236}">
                <a16:creationId xmlns:a16="http://schemas.microsoft.com/office/drawing/2014/main" xmlns="" id="{6C0846B2-AA5F-408A-8EB9-0F2B0DD7DCAE}"/>
              </a:ext>
            </a:extLst>
          </p:cNvPr>
          <p:cNvSpPr/>
          <p:nvPr/>
        </p:nvSpPr>
        <p:spPr>
          <a:xfrm>
            <a:off x="2066255" y="1485781"/>
            <a:ext cx="244957" cy="23646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5" name="Seta: para a Direita 114">
            <a:extLst>
              <a:ext uri="{FF2B5EF4-FFF2-40B4-BE49-F238E27FC236}">
                <a16:creationId xmlns:a16="http://schemas.microsoft.com/office/drawing/2014/main" xmlns="" id="{313EDE88-C947-469A-8913-B6FC5CCC2B43}"/>
              </a:ext>
            </a:extLst>
          </p:cNvPr>
          <p:cNvSpPr/>
          <p:nvPr/>
        </p:nvSpPr>
        <p:spPr>
          <a:xfrm>
            <a:off x="4350834" y="1470192"/>
            <a:ext cx="244957" cy="23646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Seta: para a Direita 118">
            <a:extLst>
              <a:ext uri="{FF2B5EF4-FFF2-40B4-BE49-F238E27FC236}">
                <a16:creationId xmlns:a16="http://schemas.microsoft.com/office/drawing/2014/main" xmlns="" id="{7427B39F-0B0B-4A07-B843-60D490F0B8F9}"/>
              </a:ext>
            </a:extLst>
          </p:cNvPr>
          <p:cNvSpPr/>
          <p:nvPr/>
        </p:nvSpPr>
        <p:spPr>
          <a:xfrm rot="10800000">
            <a:off x="2033952" y="3884637"/>
            <a:ext cx="244957" cy="23646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Retângulo 120">
            <a:extLst>
              <a:ext uri="{FF2B5EF4-FFF2-40B4-BE49-F238E27FC236}">
                <a16:creationId xmlns:a16="http://schemas.microsoft.com/office/drawing/2014/main" xmlns="" id="{625FB251-95FB-4ED0-B91E-6D0132423651}"/>
              </a:ext>
            </a:extLst>
          </p:cNvPr>
          <p:cNvSpPr/>
          <p:nvPr/>
        </p:nvSpPr>
        <p:spPr>
          <a:xfrm>
            <a:off x="225959" y="570443"/>
            <a:ext cx="16402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Ensaios de HTS</a:t>
            </a:r>
            <a:endParaRPr lang="pt-BR" sz="1500" b="1" dirty="0">
              <a:solidFill>
                <a:srgbClr val="C00000"/>
              </a:solidFill>
            </a:endParaRP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xmlns="" id="{458FC0F8-F900-41C8-A152-7A12DDBB3892}"/>
              </a:ext>
            </a:extLst>
          </p:cNvPr>
          <p:cNvSpPr/>
          <p:nvPr/>
        </p:nvSpPr>
        <p:spPr>
          <a:xfrm>
            <a:off x="2195736" y="555786"/>
            <a:ext cx="2238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dos </a:t>
            </a:r>
            <a:r>
              <a:rPr lang="pt-B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hits</a:t>
            </a:r>
            <a:endParaRPr lang="pt-BR" sz="1500" b="1" i="1" dirty="0">
              <a:solidFill>
                <a:srgbClr val="C00000"/>
              </a:solidFill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xmlns="" id="{19DA8DF9-E251-4188-9051-9A0DCC7B2894}"/>
              </a:ext>
            </a:extLst>
          </p:cNvPr>
          <p:cNvSpPr/>
          <p:nvPr/>
        </p:nvSpPr>
        <p:spPr>
          <a:xfrm>
            <a:off x="4565770" y="555526"/>
            <a:ext cx="20916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</a:t>
            </a:r>
            <a:endParaRPr lang="pt-BR" sz="1500" b="1" i="1" dirty="0">
              <a:solidFill>
                <a:srgbClr val="C00000"/>
              </a:solidFill>
            </a:endParaRP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xmlns="" id="{CA665C7F-3E04-4E35-A107-7D8A21AFEE7E}"/>
              </a:ext>
            </a:extLst>
          </p:cNvPr>
          <p:cNvSpPr/>
          <p:nvPr/>
        </p:nvSpPr>
        <p:spPr>
          <a:xfrm>
            <a:off x="6876256" y="555526"/>
            <a:ext cx="20916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Síntese orgânica</a:t>
            </a:r>
            <a:endParaRPr lang="pt-BR" sz="1500" b="1" i="1" dirty="0">
              <a:solidFill>
                <a:srgbClr val="C00000"/>
              </a:solidFill>
            </a:endParaRPr>
          </a:p>
        </p:txBody>
      </p:sp>
      <p:sp>
        <p:nvSpPr>
          <p:cNvPr id="125" name="Retângulo 124">
            <a:extLst>
              <a:ext uri="{FF2B5EF4-FFF2-40B4-BE49-F238E27FC236}">
                <a16:creationId xmlns:a16="http://schemas.microsoft.com/office/drawing/2014/main" xmlns="" id="{53637081-BC42-4009-A9CB-19692F80C95D}"/>
              </a:ext>
            </a:extLst>
          </p:cNvPr>
          <p:cNvSpPr/>
          <p:nvPr/>
        </p:nvSpPr>
        <p:spPr>
          <a:xfrm>
            <a:off x="6804248" y="2950064"/>
            <a:ext cx="23063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avaliação </a:t>
            </a:r>
            <a:r>
              <a:rPr lang="pt-B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pt-BR" sz="1500" b="1" i="1" dirty="0">
              <a:solidFill>
                <a:srgbClr val="C00000"/>
              </a:solidFill>
            </a:endParaRPr>
          </a:p>
        </p:txBody>
      </p:sp>
      <p:sp>
        <p:nvSpPr>
          <p:cNvPr id="126" name="Retângulo 125">
            <a:extLst>
              <a:ext uri="{FF2B5EF4-FFF2-40B4-BE49-F238E27FC236}">
                <a16:creationId xmlns:a16="http://schemas.microsoft.com/office/drawing/2014/main" xmlns="" id="{2C78D405-4DCF-4204-B158-9546FCA2A22D}"/>
              </a:ext>
            </a:extLst>
          </p:cNvPr>
          <p:cNvSpPr/>
          <p:nvPr/>
        </p:nvSpPr>
        <p:spPr>
          <a:xfrm>
            <a:off x="4584860" y="2943969"/>
            <a:ext cx="20916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</a:t>
            </a:r>
            <a:r>
              <a:rPr lang="pt-B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endParaRPr lang="pt-BR" sz="1500" b="1" i="1" dirty="0">
              <a:solidFill>
                <a:srgbClr val="C00000"/>
              </a:solidFill>
            </a:endParaRP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xmlns="" id="{5FB874ED-54F5-41F8-8207-6845224AA1E4}"/>
              </a:ext>
            </a:extLst>
          </p:cNvPr>
          <p:cNvSpPr/>
          <p:nvPr/>
        </p:nvSpPr>
        <p:spPr>
          <a:xfrm>
            <a:off x="2243066" y="2963767"/>
            <a:ext cx="20916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pré-clínica</a:t>
            </a:r>
            <a:endParaRPr lang="pt-BR" sz="1500" b="1" dirty="0">
              <a:solidFill>
                <a:srgbClr val="C00000"/>
              </a:solidFill>
            </a:endParaRPr>
          </a:p>
        </p:txBody>
      </p:sp>
      <p:sp>
        <p:nvSpPr>
          <p:cNvPr id="128" name="Retângulo 127">
            <a:extLst>
              <a:ext uri="{FF2B5EF4-FFF2-40B4-BE49-F238E27FC236}">
                <a16:creationId xmlns:a16="http://schemas.microsoft.com/office/drawing/2014/main" xmlns="" id="{B7B40A49-B1E6-4B7C-9113-B4BC5351F690}"/>
              </a:ext>
            </a:extLst>
          </p:cNvPr>
          <p:cNvSpPr/>
          <p:nvPr/>
        </p:nvSpPr>
        <p:spPr>
          <a:xfrm>
            <a:off x="0" y="2959591"/>
            <a:ext cx="20916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clínica</a:t>
            </a:r>
            <a:endParaRPr lang="pt-BR" sz="1500" b="1" dirty="0">
              <a:solidFill>
                <a:srgbClr val="C00000"/>
              </a:solidFill>
            </a:endParaRPr>
          </a:p>
        </p:txBody>
      </p:sp>
      <p:grpSp>
        <p:nvGrpSpPr>
          <p:cNvPr id="130" name="Agrupar 129">
            <a:extLst>
              <a:ext uri="{FF2B5EF4-FFF2-40B4-BE49-F238E27FC236}">
                <a16:creationId xmlns:a16="http://schemas.microsoft.com/office/drawing/2014/main" xmlns="" id="{3C470E6E-DA81-4DD7-86C9-E609CB685971}"/>
              </a:ext>
            </a:extLst>
          </p:cNvPr>
          <p:cNvGrpSpPr/>
          <p:nvPr/>
        </p:nvGrpSpPr>
        <p:grpSpPr>
          <a:xfrm>
            <a:off x="4355590" y="3723878"/>
            <a:ext cx="274113" cy="454553"/>
            <a:chOff x="4355590" y="3723878"/>
            <a:chExt cx="274113" cy="454553"/>
          </a:xfrm>
        </p:grpSpPr>
        <p:sp>
          <p:nvSpPr>
            <p:cNvPr id="118" name="Seta: para a Direita 117">
              <a:extLst>
                <a:ext uri="{FF2B5EF4-FFF2-40B4-BE49-F238E27FC236}">
                  <a16:creationId xmlns:a16="http://schemas.microsoft.com/office/drawing/2014/main" xmlns="" id="{CA480EF3-2687-4545-A6BE-6C3FF0427B23}"/>
                </a:ext>
              </a:extLst>
            </p:cNvPr>
            <p:cNvSpPr/>
            <p:nvPr/>
          </p:nvSpPr>
          <p:spPr>
            <a:xfrm rot="10800000">
              <a:off x="4355590" y="3941964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Seta: para a Direita 128">
              <a:extLst>
                <a:ext uri="{FF2B5EF4-FFF2-40B4-BE49-F238E27FC236}">
                  <a16:creationId xmlns:a16="http://schemas.microsoft.com/office/drawing/2014/main" xmlns="" id="{7E16FB89-FA65-4339-9CCF-8AD880DDBA09}"/>
                </a:ext>
              </a:extLst>
            </p:cNvPr>
            <p:cNvSpPr/>
            <p:nvPr/>
          </p:nvSpPr>
          <p:spPr>
            <a:xfrm>
              <a:off x="4384746" y="3723878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xmlns="" id="{55EDE9FD-3124-4811-AECA-C89E9987EC1E}"/>
              </a:ext>
            </a:extLst>
          </p:cNvPr>
          <p:cNvGrpSpPr/>
          <p:nvPr/>
        </p:nvGrpSpPr>
        <p:grpSpPr>
          <a:xfrm>
            <a:off x="6672065" y="3714591"/>
            <a:ext cx="274113" cy="454553"/>
            <a:chOff x="4355590" y="3723878"/>
            <a:chExt cx="274113" cy="454553"/>
          </a:xfrm>
        </p:grpSpPr>
        <p:sp>
          <p:nvSpPr>
            <p:cNvPr id="132" name="Seta: para a Direita 131">
              <a:extLst>
                <a:ext uri="{FF2B5EF4-FFF2-40B4-BE49-F238E27FC236}">
                  <a16:creationId xmlns:a16="http://schemas.microsoft.com/office/drawing/2014/main" xmlns="" id="{0AF2A2EF-48BD-47EB-80A4-299E755A0519}"/>
                </a:ext>
              </a:extLst>
            </p:cNvPr>
            <p:cNvSpPr/>
            <p:nvPr/>
          </p:nvSpPr>
          <p:spPr>
            <a:xfrm rot="10800000">
              <a:off x="4355590" y="3941964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3" name="Seta: para a Direita 132">
              <a:extLst>
                <a:ext uri="{FF2B5EF4-FFF2-40B4-BE49-F238E27FC236}">
                  <a16:creationId xmlns:a16="http://schemas.microsoft.com/office/drawing/2014/main" xmlns="" id="{16A3A99E-12E7-4CF9-B0B1-FCDF6D74D673}"/>
                </a:ext>
              </a:extLst>
            </p:cNvPr>
            <p:cNvSpPr/>
            <p:nvPr/>
          </p:nvSpPr>
          <p:spPr>
            <a:xfrm>
              <a:off x="4384746" y="3723878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4" name="Agrupar 133">
            <a:extLst>
              <a:ext uri="{FF2B5EF4-FFF2-40B4-BE49-F238E27FC236}">
                <a16:creationId xmlns:a16="http://schemas.microsoft.com/office/drawing/2014/main" xmlns="" id="{8D6E22E7-03D8-422A-A254-EA6E9708C7F2}"/>
              </a:ext>
            </a:extLst>
          </p:cNvPr>
          <p:cNvGrpSpPr/>
          <p:nvPr/>
        </p:nvGrpSpPr>
        <p:grpSpPr>
          <a:xfrm rot="16200000">
            <a:off x="7796046" y="2596488"/>
            <a:ext cx="274113" cy="454553"/>
            <a:chOff x="4355590" y="3723878"/>
            <a:chExt cx="274113" cy="454553"/>
          </a:xfrm>
        </p:grpSpPr>
        <p:sp>
          <p:nvSpPr>
            <p:cNvPr id="135" name="Seta: para a Direita 134">
              <a:extLst>
                <a:ext uri="{FF2B5EF4-FFF2-40B4-BE49-F238E27FC236}">
                  <a16:creationId xmlns:a16="http://schemas.microsoft.com/office/drawing/2014/main" xmlns="" id="{235C9645-FA00-4769-A5AA-2D65636E7CCE}"/>
                </a:ext>
              </a:extLst>
            </p:cNvPr>
            <p:cNvSpPr/>
            <p:nvPr/>
          </p:nvSpPr>
          <p:spPr>
            <a:xfrm rot="10800000">
              <a:off x="4355590" y="3941964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6" name="Seta: para a Direita 135">
              <a:extLst>
                <a:ext uri="{FF2B5EF4-FFF2-40B4-BE49-F238E27FC236}">
                  <a16:creationId xmlns:a16="http://schemas.microsoft.com/office/drawing/2014/main" xmlns="" id="{747360BD-D4A7-4894-8766-DC5AFCF5AFC4}"/>
                </a:ext>
              </a:extLst>
            </p:cNvPr>
            <p:cNvSpPr/>
            <p:nvPr/>
          </p:nvSpPr>
          <p:spPr>
            <a:xfrm>
              <a:off x="4384746" y="3723878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xmlns="" id="{4D499FB2-F821-4FD4-B5BD-8650F8122DE5}"/>
              </a:ext>
            </a:extLst>
          </p:cNvPr>
          <p:cNvGrpSpPr/>
          <p:nvPr/>
        </p:nvGrpSpPr>
        <p:grpSpPr>
          <a:xfrm>
            <a:off x="6635464" y="1378817"/>
            <a:ext cx="274113" cy="454553"/>
            <a:chOff x="4355590" y="3723878"/>
            <a:chExt cx="274113" cy="454553"/>
          </a:xfrm>
        </p:grpSpPr>
        <p:sp>
          <p:nvSpPr>
            <p:cNvPr id="138" name="Seta: para a Direita 137">
              <a:extLst>
                <a:ext uri="{FF2B5EF4-FFF2-40B4-BE49-F238E27FC236}">
                  <a16:creationId xmlns:a16="http://schemas.microsoft.com/office/drawing/2014/main" xmlns="" id="{B6A0C0FB-9A63-4BA0-81D1-1BC9FA629820}"/>
                </a:ext>
              </a:extLst>
            </p:cNvPr>
            <p:cNvSpPr/>
            <p:nvPr/>
          </p:nvSpPr>
          <p:spPr>
            <a:xfrm rot="10800000">
              <a:off x="4355590" y="3941964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9" name="Seta: para a Direita 138">
              <a:extLst>
                <a:ext uri="{FF2B5EF4-FFF2-40B4-BE49-F238E27FC236}">
                  <a16:creationId xmlns:a16="http://schemas.microsoft.com/office/drawing/2014/main" xmlns="" id="{C7667CDB-8E44-41B6-936C-9EA68B2A4C68}"/>
                </a:ext>
              </a:extLst>
            </p:cNvPr>
            <p:cNvSpPr/>
            <p:nvPr/>
          </p:nvSpPr>
          <p:spPr>
            <a:xfrm>
              <a:off x="4384746" y="3723878"/>
              <a:ext cx="244957" cy="23646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6540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EC79E5C2-9E1D-4E26-A5BC-0460AF5F2070}"/>
              </a:ext>
            </a:extLst>
          </p:cNvPr>
          <p:cNvGrpSpPr>
            <a:grpSpLocks noChangeAspect="1"/>
          </p:cNvGrpSpPr>
          <p:nvPr/>
        </p:nvGrpSpPr>
        <p:grpSpPr>
          <a:xfrm>
            <a:off x="33635" y="627534"/>
            <a:ext cx="9130037" cy="4248472"/>
            <a:chOff x="151944" y="946355"/>
            <a:chExt cx="12040056" cy="5602588"/>
          </a:xfrm>
        </p:grpSpPr>
        <p:pic>
          <p:nvPicPr>
            <p:cNvPr id="5" name="Picture 2" descr="Resultado de imagem para neuraminidase">
              <a:extLst>
                <a:ext uri="{FF2B5EF4-FFF2-40B4-BE49-F238E27FC236}">
                  <a16:creationId xmlns:a16="http://schemas.microsoft.com/office/drawing/2014/main" xmlns="" id="{B834650E-1B38-448F-A277-D9E03BAC5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148" y="946355"/>
              <a:ext cx="9108852" cy="516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AE5A4A61-A894-43A1-BC73-C462F769E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689" y="1744254"/>
              <a:ext cx="1261745" cy="1291202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AD2D6732-602D-4EB9-8466-073FBAEACB4C}"/>
                </a:ext>
              </a:extLst>
            </p:cNvPr>
            <p:cNvSpPr txBox="1"/>
            <p:nvPr/>
          </p:nvSpPr>
          <p:spPr>
            <a:xfrm>
              <a:off x="322419" y="3348799"/>
              <a:ext cx="1131374" cy="365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Zanamivir</a:t>
              </a:r>
              <a:endParaRPr lang="pt-B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1A26BBFA-DD4E-42F7-8CDE-E0902546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44" y="5006455"/>
              <a:ext cx="1667854" cy="1167088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F854D84D-326E-4B4F-A709-50409E2B45F0}"/>
                </a:ext>
              </a:extLst>
            </p:cNvPr>
            <p:cNvSpPr txBox="1"/>
            <p:nvPr/>
          </p:nvSpPr>
          <p:spPr>
            <a:xfrm>
              <a:off x="205342" y="6138616"/>
              <a:ext cx="1256097" cy="365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Oseltamivir</a:t>
              </a:r>
              <a:endParaRPr lang="pt-B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6" descr="Resultado de imagem para zanamivir">
              <a:extLst>
                <a:ext uri="{FF2B5EF4-FFF2-40B4-BE49-F238E27FC236}">
                  <a16:creationId xmlns:a16="http://schemas.microsoft.com/office/drawing/2014/main" xmlns="" id="{1196968D-8826-45D5-85D9-07C68FD90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26" y="1516110"/>
              <a:ext cx="1594617" cy="159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Resultado de imagem para gsk">
              <a:extLst>
                <a:ext uri="{FF2B5EF4-FFF2-40B4-BE49-F238E27FC236}">
                  <a16:creationId xmlns:a16="http://schemas.microsoft.com/office/drawing/2014/main" xmlns="" id="{1B18AA0F-0DA4-451A-9B8D-DC190A1F5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203" y="3225374"/>
              <a:ext cx="496246" cy="49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Resultado de imagem para tamiflu">
              <a:extLst>
                <a:ext uri="{FF2B5EF4-FFF2-40B4-BE49-F238E27FC236}">
                  <a16:creationId xmlns:a16="http://schemas.microsoft.com/office/drawing/2014/main" xmlns="" id="{B06526BA-2FE2-4661-84FC-8FBDD338C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30" y="5165154"/>
              <a:ext cx="1936769" cy="128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Resultado de imagem para roche">
              <a:extLst>
                <a:ext uri="{FF2B5EF4-FFF2-40B4-BE49-F238E27FC236}">
                  <a16:creationId xmlns:a16="http://schemas.microsoft.com/office/drawing/2014/main" xmlns="" id="{7E0D1F00-1A5D-4E16-920F-1243CBCCB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203" y="5929191"/>
              <a:ext cx="619752" cy="619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F8ABF4EA-0886-4BBA-B99F-830F142E73B6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DESCOBERTA DOS ANTIGRIPAIS</a:t>
            </a:r>
          </a:p>
        </p:txBody>
      </p:sp>
    </p:spTree>
    <p:extLst>
      <p:ext uri="{BB962C8B-B14F-4D97-AF65-F5344CB8AC3E}">
        <p14:creationId xmlns:p14="http://schemas.microsoft.com/office/powerpoint/2010/main" val="14598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omparison of HTS and fragment binding to a protein target">
            <a:extLst>
              <a:ext uri="{FF2B5EF4-FFF2-40B4-BE49-F238E27FC236}">
                <a16:creationId xmlns:a16="http://schemas.microsoft.com/office/drawing/2014/main" xmlns="" id="{0981BE16-A81B-438F-9085-6392D3DA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8" y="1127350"/>
            <a:ext cx="8531012" cy="23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ED8206A-0350-4D02-9D37-DE1ED30711EC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PLANEJAMENTO BASEADO EM FRAGMENTOS (FBDD)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EB2413B-2EFF-45BD-BA71-3C562B00EFDB}"/>
              </a:ext>
            </a:extLst>
          </p:cNvPr>
          <p:cNvSpPr txBox="1"/>
          <p:nvPr/>
        </p:nvSpPr>
        <p:spPr>
          <a:xfrm>
            <a:off x="648072" y="62753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tradicional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BF54358-6E07-412F-A8FB-5B1FD8B52D7B}"/>
              </a:ext>
            </a:extLst>
          </p:cNvPr>
          <p:cNvSpPr txBox="1"/>
          <p:nvPr/>
        </p:nvSpPr>
        <p:spPr>
          <a:xfrm>
            <a:off x="4704734" y="627534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baseado em fragmentos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5095167-3CC5-4EE3-9925-D4B86A002C97}"/>
              </a:ext>
            </a:extLst>
          </p:cNvPr>
          <p:cNvSpPr/>
          <p:nvPr/>
        </p:nvSpPr>
        <p:spPr>
          <a:xfrm>
            <a:off x="5544616" y="3517145"/>
            <a:ext cx="28729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Peso molecular ≤300 Da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Aceptores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ligação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H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≤3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Doadores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ligação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H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≤3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Potência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35 µM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016365A-DA55-48B0-8B21-1A700F8CD8D8}"/>
              </a:ext>
            </a:extLst>
          </p:cNvPr>
          <p:cNvSpPr/>
          <p:nvPr/>
        </p:nvSpPr>
        <p:spPr>
          <a:xfrm>
            <a:off x="792088" y="3517145"/>
            <a:ext cx="29867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Peso molecular ≤500 Da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Aceptores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ligação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H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≤10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Doadores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ligação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H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≤5</a:t>
            </a:r>
          </a:p>
          <a:p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Lipofilicidade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(LogP) ≤5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Potência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35 µM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eta: para a Direita 72">
            <a:extLst>
              <a:ext uri="{FF2B5EF4-FFF2-40B4-BE49-F238E27FC236}">
                <a16:creationId xmlns:a16="http://schemas.microsoft.com/office/drawing/2014/main" xmlns="" id="{4D427C7E-3447-4241-9314-44A7D8A53D06}"/>
              </a:ext>
            </a:extLst>
          </p:cNvPr>
          <p:cNvSpPr/>
          <p:nvPr/>
        </p:nvSpPr>
        <p:spPr>
          <a:xfrm>
            <a:off x="516212" y="986893"/>
            <a:ext cx="1477761" cy="156186"/>
          </a:xfrm>
          <a:prstGeom prst="rightArrow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Seta: para a Direita 73">
            <a:extLst>
              <a:ext uri="{FF2B5EF4-FFF2-40B4-BE49-F238E27FC236}">
                <a16:creationId xmlns:a16="http://schemas.microsoft.com/office/drawing/2014/main" xmlns="" id="{982DFC63-4C0C-4B04-8013-63CD0DCE29CC}"/>
              </a:ext>
            </a:extLst>
          </p:cNvPr>
          <p:cNvSpPr/>
          <p:nvPr/>
        </p:nvSpPr>
        <p:spPr>
          <a:xfrm>
            <a:off x="2370682" y="986894"/>
            <a:ext cx="2972444" cy="15618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eta: para a Direita 74">
            <a:extLst>
              <a:ext uri="{FF2B5EF4-FFF2-40B4-BE49-F238E27FC236}">
                <a16:creationId xmlns:a16="http://schemas.microsoft.com/office/drawing/2014/main" xmlns="" id="{3B8C139B-6584-438A-ADEB-20A2829C3554}"/>
              </a:ext>
            </a:extLst>
          </p:cNvPr>
          <p:cNvSpPr/>
          <p:nvPr/>
        </p:nvSpPr>
        <p:spPr>
          <a:xfrm>
            <a:off x="5719962" y="986893"/>
            <a:ext cx="2972444" cy="15618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xmlns="" id="{C159E354-7C4B-41F6-961E-201634A5F795}"/>
              </a:ext>
            </a:extLst>
          </p:cNvPr>
          <p:cNvSpPr txBox="1"/>
          <p:nvPr/>
        </p:nvSpPr>
        <p:spPr>
          <a:xfrm>
            <a:off x="29710" y="91159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1966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xmlns="" id="{615D1B60-36DF-47A1-BA2C-D624D25A15BD}"/>
              </a:ext>
            </a:extLst>
          </p:cNvPr>
          <p:cNvSpPr txBox="1"/>
          <p:nvPr/>
        </p:nvSpPr>
        <p:spPr>
          <a:xfrm>
            <a:off x="1898938" y="93104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1969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xmlns="" id="{6FA3E0BC-4DEA-44D6-B1DF-339E6AA7F271}"/>
              </a:ext>
            </a:extLst>
          </p:cNvPr>
          <p:cNvSpPr txBox="1"/>
          <p:nvPr/>
        </p:nvSpPr>
        <p:spPr>
          <a:xfrm>
            <a:off x="5257402" y="92035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1983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xmlns="" id="{F05403D6-6244-4DC0-9AA5-FEF645306ABD}"/>
              </a:ext>
            </a:extLst>
          </p:cNvPr>
          <p:cNvSpPr txBox="1"/>
          <p:nvPr/>
        </p:nvSpPr>
        <p:spPr>
          <a:xfrm>
            <a:off x="8619496" y="92035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xmlns="" id="{B949383D-2E67-4051-9330-A03E15FEBB3D}"/>
              </a:ext>
            </a:extLst>
          </p:cNvPr>
          <p:cNvSpPr txBox="1"/>
          <p:nvPr/>
        </p:nvSpPr>
        <p:spPr>
          <a:xfrm>
            <a:off x="377357" y="622933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Triagem empírica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xmlns="" id="{7AF610FB-5FB2-42CD-B658-91211BE3916E}"/>
              </a:ext>
            </a:extLst>
          </p:cNvPr>
          <p:cNvSpPr txBox="1"/>
          <p:nvPr/>
        </p:nvSpPr>
        <p:spPr>
          <a:xfrm>
            <a:off x="2267744" y="516137"/>
            <a:ext cx="311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AEB2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baseado no mecanismo de ação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604F8428-951B-4706-A0A8-EB8E317E29FE}"/>
              </a:ext>
            </a:extLst>
          </p:cNvPr>
          <p:cNvSpPr txBox="1"/>
          <p:nvPr/>
        </p:nvSpPr>
        <p:spPr>
          <a:xfrm>
            <a:off x="5890408" y="505741"/>
            <a:ext cx="264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baseado na estrutura do alvo (SBDD)</a:t>
            </a:r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xmlns="" id="{AD9B6093-6188-424A-A328-8CFFF14931BC}"/>
              </a:ext>
            </a:extLst>
          </p:cNvPr>
          <p:cNvSpPr/>
          <p:nvPr/>
        </p:nvSpPr>
        <p:spPr>
          <a:xfrm>
            <a:off x="986206" y="3065580"/>
            <a:ext cx="161740" cy="41216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Imagem 87">
            <a:extLst>
              <a:ext uri="{FF2B5EF4-FFF2-40B4-BE49-F238E27FC236}">
                <a16:creationId xmlns:a16="http://schemas.microsoft.com/office/drawing/2014/main" xmlns="" id="{5CA573A7-B398-4BD1-94F8-92B103E5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13" y="3543185"/>
            <a:ext cx="962009" cy="577811"/>
          </a:xfrm>
          <a:prstGeom prst="rect">
            <a:avLst/>
          </a:prstGeom>
        </p:spPr>
      </p:pic>
      <p:sp>
        <p:nvSpPr>
          <p:cNvPr id="89" name="Retângulo 88">
            <a:extLst>
              <a:ext uri="{FF2B5EF4-FFF2-40B4-BE49-F238E27FC236}">
                <a16:creationId xmlns:a16="http://schemas.microsoft.com/office/drawing/2014/main" xmlns="" id="{6D12A930-BD35-425D-81B3-5405F0BE94AD}"/>
              </a:ext>
            </a:extLst>
          </p:cNvPr>
          <p:cNvSpPr/>
          <p:nvPr/>
        </p:nvSpPr>
        <p:spPr>
          <a:xfrm>
            <a:off x="103024" y="4052087"/>
            <a:ext cx="2088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Compostos com baixa potência</a:t>
            </a: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xmlns="" id="{92A09040-DBB0-499E-AD0D-8530735EF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971" y="2708704"/>
            <a:ext cx="1091621" cy="986985"/>
          </a:xfrm>
          <a:prstGeom prst="rect">
            <a:avLst/>
          </a:prstGeom>
        </p:spPr>
      </p:pic>
      <p:pic>
        <p:nvPicPr>
          <p:cNvPr id="91" name="Imagem 90">
            <a:extLst>
              <a:ext uri="{FF2B5EF4-FFF2-40B4-BE49-F238E27FC236}">
                <a16:creationId xmlns:a16="http://schemas.microsoft.com/office/drawing/2014/main" xmlns="" id="{4A943CF1-6EC3-498D-B98D-6449898BE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721" y="1937896"/>
            <a:ext cx="902975" cy="872959"/>
          </a:xfrm>
          <a:prstGeom prst="rect">
            <a:avLst/>
          </a:prstGeom>
        </p:spPr>
      </p:pic>
      <p:sp>
        <p:nvSpPr>
          <p:cNvPr id="92" name="CaixaDeTexto 91">
            <a:extLst>
              <a:ext uri="{FF2B5EF4-FFF2-40B4-BE49-F238E27FC236}">
                <a16:creationId xmlns:a16="http://schemas.microsoft.com/office/drawing/2014/main" xmlns="" id="{5E7F45B0-6B29-414E-BF19-063A09DD3DF5}"/>
              </a:ext>
            </a:extLst>
          </p:cNvPr>
          <p:cNvSpPr txBox="1"/>
          <p:nvPr/>
        </p:nvSpPr>
        <p:spPr>
          <a:xfrm>
            <a:off x="2031404" y="2997700"/>
            <a:ext cx="129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Análogos</a:t>
            </a:r>
            <a:r>
              <a:rPr lang="en-Z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ZA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</a:t>
            </a:r>
            <a:endParaRPr lang="en-ZA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Imagem 92">
            <a:extLst>
              <a:ext uri="{FF2B5EF4-FFF2-40B4-BE49-F238E27FC236}">
                <a16:creationId xmlns:a16="http://schemas.microsoft.com/office/drawing/2014/main" xmlns="" id="{EEDB87F2-147A-432D-A6D4-2FB8B6E28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916" y="3737697"/>
            <a:ext cx="1167190" cy="1024622"/>
          </a:xfrm>
          <a:prstGeom prst="rect">
            <a:avLst/>
          </a:prstGeom>
        </p:spPr>
      </p:pic>
      <p:sp>
        <p:nvSpPr>
          <p:cNvPr id="94" name="Seta: para Baixo 93">
            <a:extLst>
              <a:ext uri="{FF2B5EF4-FFF2-40B4-BE49-F238E27FC236}">
                <a16:creationId xmlns:a16="http://schemas.microsoft.com/office/drawing/2014/main" xmlns="" id="{EEB06C27-BD1D-4FFA-88BB-3246450D8A98}"/>
              </a:ext>
            </a:extLst>
          </p:cNvPr>
          <p:cNvSpPr/>
          <p:nvPr/>
        </p:nvSpPr>
        <p:spPr>
          <a:xfrm rot="16200000">
            <a:off x="5048327" y="2564213"/>
            <a:ext cx="161740" cy="119759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Imagem 94">
            <a:extLst>
              <a:ext uri="{FF2B5EF4-FFF2-40B4-BE49-F238E27FC236}">
                <a16:creationId xmlns:a16="http://schemas.microsoft.com/office/drawing/2014/main" xmlns="" id="{97423EC4-CF9A-4D67-862C-0F16D7115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775" y="2425449"/>
            <a:ext cx="1090455" cy="1115913"/>
          </a:xfrm>
          <a:prstGeom prst="rect">
            <a:avLst/>
          </a:prstGeom>
        </p:spPr>
      </p:pic>
      <p:sp>
        <p:nvSpPr>
          <p:cNvPr id="96" name="CaixaDeTexto 95">
            <a:extLst>
              <a:ext uri="{FF2B5EF4-FFF2-40B4-BE49-F238E27FC236}">
                <a16:creationId xmlns:a16="http://schemas.microsoft.com/office/drawing/2014/main" xmlns="" id="{308F4F51-30A1-4FE1-AF20-A46F45ED3BB0}"/>
              </a:ext>
            </a:extLst>
          </p:cNvPr>
          <p:cNvSpPr txBox="1"/>
          <p:nvPr/>
        </p:nvSpPr>
        <p:spPr>
          <a:xfrm>
            <a:off x="5990891" y="3541362"/>
            <a:ext cx="9188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Zanamivir</a:t>
            </a:r>
            <a:endParaRPr lang="pt-BR" sz="1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Imagem 96">
            <a:extLst>
              <a:ext uri="{FF2B5EF4-FFF2-40B4-BE49-F238E27FC236}">
                <a16:creationId xmlns:a16="http://schemas.microsoft.com/office/drawing/2014/main" xmlns="" id="{49BC8709-5ABD-4ED7-A84E-8E7D9B995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339" y="3533098"/>
            <a:ext cx="1227183" cy="858727"/>
          </a:xfrm>
          <a:prstGeom prst="rect">
            <a:avLst/>
          </a:prstGeom>
        </p:spPr>
      </p:pic>
      <p:sp>
        <p:nvSpPr>
          <p:cNvPr id="98" name="Seta: Dobrada para Cima 97">
            <a:extLst>
              <a:ext uri="{FF2B5EF4-FFF2-40B4-BE49-F238E27FC236}">
                <a16:creationId xmlns:a16="http://schemas.microsoft.com/office/drawing/2014/main" xmlns="" id="{BC23AAA9-6E49-4297-823E-43793BEB2B3D}"/>
              </a:ext>
            </a:extLst>
          </p:cNvPr>
          <p:cNvSpPr/>
          <p:nvPr/>
        </p:nvSpPr>
        <p:spPr>
          <a:xfrm flipV="1">
            <a:off x="7139548" y="3061054"/>
            <a:ext cx="462046" cy="412167"/>
          </a:xfrm>
          <a:prstGeom prst="bentUpArrow">
            <a:avLst>
              <a:gd name="adj1" fmla="val 19105"/>
              <a:gd name="adj2" fmla="val 20466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Seta: Dobrada para Cima 98">
            <a:extLst>
              <a:ext uri="{FF2B5EF4-FFF2-40B4-BE49-F238E27FC236}">
                <a16:creationId xmlns:a16="http://schemas.microsoft.com/office/drawing/2014/main" xmlns="" id="{54F9B14F-4D1E-4DCD-9936-F414679C842C}"/>
              </a:ext>
            </a:extLst>
          </p:cNvPr>
          <p:cNvSpPr/>
          <p:nvPr/>
        </p:nvSpPr>
        <p:spPr>
          <a:xfrm rot="16200000" flipH="1">
            <a:off x="7114609" y="2476316"/>
            <a:ext cx="462046" cy="412167"/>
          </a:xfrm>
          <a:prstGeom prst="bentUpArrow">
            <a:avLst>
              <a:gd name="adj1" fmla="val 19105"/>
              <a:gd name="adj2" fmla="val 20466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xmlns="" id="{10FBAF5E-566D-4B3B-BDC0-E76C08DFD280}"/>
              </a:ext>
            </a:extLst>
          </p:cNvPr>
          <p:cNvSpPr txBox="1"/>
          <p:nvPr/>
        </p:nvSpPr>
        <p:spPr>
          <a:xfrm>
            <a:off x="7335082" y="4335744"/>
            <a:ext cx="10198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Oseltamivir</a:t>
            </a:r>
            <a:endParaRPr lang="pt-BR" sz="13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xmlns="" id="{AF5B148A-BD9E-41E2-A11E-5538352F1ECE}"/>
              </a:ext>
            </a:extLst>
          </p:cNvPr>
          <p:cNvSpPr txBox="1"/>
          <p:nvPr/>
        </p:nvSpPr>
        <p:spPr>
          <a:xfrm>
            <a:off x="-36512" y="2471691"/>
            <a:ext cx="222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Síntese de bibliotecas químicas</a:t>
            </a:r>
          </a:p>
        </p:txBody>
      </p:sp>
      <p:pic>
        <p:nvPicPr>
          <p:cNvPr id="102" name="Picture 2" descr="Resultado de imagem para neuraminidase structure">
            <a:extLst>
              <a:ext uri="{FF2B5EF4-FFF2-40B4-BE49-F238E27FC236}">
                <a16:creationId xmlns:a16="http://schemas.microsoft.com/office/drawing/2014/main" xmlns="" id="{52523D5B-16FF-44A9-BDB2-FE79F24F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62" y="1259697"/>
            <a:ext cx="2844286" cy="136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Seta: Dobrada para Cima 103">
            <a:extLst>
              <a:ext uri="{FF2B5EF4-FFF2-40B4-BE49-F238E27FC236}">
                <a16:creationId xmlns:a16="http://schemas.microsoft.com/office/drawing/2014/main" xmlns="" id="{ED3FB9C0-5F89-4C90-8573-EA78B179C7C1}"/>
              </a:ext>
            </a:extLst>
          </p:cNvPr>
          <p:cNvSpPr/>
          <p:nvPr/>
        </p:nvSpPr>
        <p:spPr>
          <a:xfrm rot="10800000" flipH="1">
            <a:off x="4011856" y="1463245"/>
            <a:ext cx="462046" cy="412167"/>
          </a:xfrm>
          <a:prstGeom prst="bentUpArrow">
            <a:avLst>
              <a:gd name="adj1" fmla="val 19105"/>
              <a:gd name="adj2" fmla="val 20466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Seta: Dobrada para Cima 104">
            <a:extLst>
              <a:ext uri="{FF2B5EF4-FFF2-40B4-BE49-F238E27FC236}">
                <a16:creationId xmlns:a16="http://schemas.microsoft.com/office/drawing/2014/main" xmlns="" id="{7E2104E7-0558-4B15-A064-47431180C082}"/>
              </a:ext>
            </a:extLst>
          </p:cNvPr>
          <p:cNvSpPr/>
          <p:nvPr/>
        </p:nvSpPr>
        <p:spPr>
          <a:xfrm rot="5400000">
            <a:off x="3477748" y="3858945"/>
            <a:ext cx="462046" cy="412167"/>
          </a:xfrm>
          <a:prstGeom prst="bentUpArrow">
            <a:avLst>
              <a:gd name="adj1" fmla="val 19105"/>
              <a:gd name="adj2" fmla="val 20466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xmlns="" id="{E29B18E5-F0CB-44B0-BF1E-516CBBCDE8E8}"/>
              </a:ext>
            </a:extLst>
          </p:cNvPr>
          <p:cNvSpPr txBox="1"/>
          <p:nvPr/>
        </p:nvSpPr>
        <p:spPr>
          <a:xfrm>
            <a:off x="570701" y="4439602"/>
            <a:ext cx="11031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400 µM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xmlns="" id="{F9B6FF1D-801B-4175-A2DF-10DFD1282025}"/>
              </a:ext>
            </a:extLst>
          </p:cNvPr>
          <p:cNvSpPr txBox="1"/>
          <p:nvPr/>
        </p:nvSpPr>
        <p:spPr>
          <a:xfrm>
            <a:off x="2927411" y="2130126"/>
            <a:ext cx="11961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4000 µM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xmlns="" id="{58D0A7C5-45DC-47EF-AF4E-20E29140ACBE}"/>
              </a:ext>
            </a:extLst>
          </p:cNvPr>
          <p:cNvSpPr txBox="1"/>
          <p:nvPr/>
        </p:nvSpPr>
        <p:spPr>
          <a:xfrm>
            <a:off x="2422044" y="3395168"/>
            <a:ext cx="9172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4 µM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xmlns="" id="{B6ECEEFE-0B60-4CE0-B609-258C61FC4AC1}"/>
              </a:ext>
            </a:extLst>
          </p:cNvPr>
          <p:cNvSpPr txBox="1"/>
          <p:nvPr/>
        </p:nvSpPr>
        <p:spPr>
          <a:xfrm>
            <a:off x="2825018" y="2317677"/>
            <a:ext cx="1293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ácido</a:t>
            </a:r>
            <a:r>
              <a:rPr lang="en-ZA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siálico</a:t>
            </a:r>
            <a:endParaRPr lang="en-ZA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xmlns="" id="{A82448FB-4F49-48EE-91D1-567857834C7C}"/>
              </a:ext>
            </a:extLst>
          </p:cNvPr>
          <p:cNvSpPr txBox="1"/>
          <p:nvPr/>
        </p:nvSpPr>
        <p:spPr>
          <a:xfrm>
            <a:off x="2946713" y="4501914"/>
            <a:ext cx="9172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4 µM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xmlns="" id="{A241F245-6690-4B99-BD24-6D8A22ECD40E}"/>
              </a:ext>
            </a:extLst>
          </p:cNvPr>
          <p:cNvSpPr txBox="1"/>
          <p:nvPr/>
        </p:nvSpPr>
        <p:spPr>
          <a:xfrm>
            <a:off x="3107951" y="4284463"/>
            <a:ext cx="748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FANA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xmlns="" id="{0057ED43-6054-4514-A55A-1C6B09A9A827}"/>
              </a:ext>
            </a:extLst>
          </p:cNvPr>
          <p:cNvSpPr txBox="1"/>
          <p:nvPr/>
        </p:nvSpPr>
        <p:spPr>
          <a:xfrm>
            <a:off x="5610518" y="3834005"/>
            <a:ext cx="1335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0,0004 µM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xmlns="" id="{153DAC08-FBA9-4210-8B37-1BB147D60FFF}"/>
              </a:ext>
            </a:extLst>
          </p:cNvPr>
          <p:cNvSpPr txBox="1"/>
          <p:nvPr/>
        </p:nvSpPr>
        <p:spPr>
          <a:xfrm>
            <a:off x="7173511" y="4597199"/>
            <a:ext cx="124264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~ 0.004 µM</a:t>
            </a: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xmlns="" id="{F1133BA2-8AF7-4799-960B-2C84F5867371}"/>
              </a:ext>
            </a:extLst>
          </p:cNvPr>
          <p:cNvSpPr/>
          <p:nvPr/>
        </p:nvSpPr>
        <p:spPr>
          <a:xfrm>
            <a:off x="0" y="4933206"/>
            <a:ext cx="448535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Itzstein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Nat. Rev. Drug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(12), 967–974.</a:t>
            </a: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xmlns="" id="{79B49869-4606-41B9-BD73-F078C75BBF4C}"/>
              </a:ext>
            </a:extLst>
          </p:cNvPr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DESCOBERTA DOS ANTIGRIPAIS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xmlns="" id="{99B13219-8303-44C0-BE3B-4D85741C15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299" y="1223273"/>
            <a:ext cx="579552" cy="127639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xmlns="" id="{70C23983-55C8-4C9D-999D-4F97EDDDFA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893" y="1331489"/>
            <a:ext cx="666298" cy="1154066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67D8A38F-3983-41E2-A890-FF5240B31A02}"/>
              </a:ext>
            </a:extLst>
          </p:cNvPr>
          <p:cNvSpPr txBox="1"/>
          <p:nvPr/>
        </p:nvSpPr>
        <p:spPr>
          <a:xfrm>
            <a:off x="7530546" y="2556118"/>
            <a:ext cx="1503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 intermoleculares</a:t>
            </a:r>
          </a:p>
        </p:txBody>
      </p:sp>
      <p:pic>
        <p:nvPicPr>
          <p:cNvPr id="2050" name="Picture 2" descr="Resultado de imagem para pathway biochemistry">
            <a:extLst>
              <a:ext uri="{FF2B5EF4-FFF2-40B4-BE49-F238E27FC236}">
                <a16:creationId xmlns:a16="http://schemas.microsoft.com/office/drawing/2014/main" xmlns="" id="{CC98D4F7-6276-44B0-86BE-37D53B57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96" y="1208704"/>
            <a:ext cx="1327240" cy="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7" grpId="0" animBg="1"/>
      <p:bldP spid="89" grpId="0"/>
      <p:bldP spid="92" grpId="0"/>
      <p:bldP spid="94" grpId="0" animBg="1"/>
      <p:bldP spid="96" grpId="0"/>
      <p:bldP spid="98" grpId="0" animBg="1"/>
      <p:bldP spid="99" grpId="0" animBg="1"/>
      <p:bldP spid="100" grpId="0"/>
      <p:bldP spid="101" grpId="0"/>
      <p:bldP spid="104" grpId="0" animBg="1"/>
      <p:bldP spid="105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5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"/>
            <a:ext cx="9144000" cy="4835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REPOSICIONAMENTO – UM ATALHO PARA DESCOBERTA DE FÁRMACOS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xmlns="" id="{8ECBA364-BE5D-4A66-AB8B-3E77FD0EC136}"/>
              </a:ext>
            </a:extLst>
          </p:cNvPr>
          <p:cNvSpPr>
            <a:spLocks noChangeAspect="1"/>
          </p:cNvSpPr>
          <p:nvPr/>
        </p:nvSpPr>
        <p:spPr>
          <a:xfrm>
            <a:off x="111183" y="775904"/>
            <a:ext cx="8924537" cy="1628419"/>
          </a:xfrm>
          <a:prstGeom prst="rect">
            <a:avLst/>
          </a:prstGeom>
          <a:solidFill>
            <a:schemeClr val="bg1"/>
          </a:solidFill>
          <a:ln w="3175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xmlns="" id="{4402267B-C31B-4460-9487-AAE4DA305873}"/>
              </a:ext>
            </a:extLst>
          </p:cNvPr>
          <p:cNvSpPr>
            <a:spLocks noChangeAspect="1"/>
          </p:cNvSpPr>
          <p:nvPr/>
        </p:nvSpPr>
        <p:spPr>
          <a:xfrm>
            <a:off x="6886071" y="975180"/>
            <a:ext cx="2106757" cy="1404669"/>
          </a:xfrm>
          <a:prstGeom prst="rect">
            <a:avLst/>
          </a:prstGeom>
          <a:solidFill>
            <a:schemeClr val="accent4">
              <a:lumMod val="20000"/>
              <a:lumOff val="80000"/>
              <a:alpha val="4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xmlns="" id="{A5CFD35A-7641-45F6-ADEF-C8B63029E608}"/>
              </a:ext>
            </a:extLst>
          </p:cNvPr>
          <p:cNvSpPr>
            <a:spLocks noChangeAspect="1"/>
          </p:cNvSpPr>
          <p:nvPr/>
        </p:nvSpPr>
        <p:spPr>
          <a:xfrm>
            <a:off x="4630166" y="918803"/>
            <a:ext cx="2126165" cy="1467725"/>
          </a:xfrm>
          <a:prstGeom prst="rect">
            <a:avLst/>
          </a:prstGeom>
          <a:solidFill>
            <a:srgbClr val="FFD5D5">
              <a:alpha val="45000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xmlns="" id="{6B32B7F6-BCBC-4475-9278-31AA7F2DD1BE}"/>
              </a:ext>
            </a:extLst>
          </p:cNvPr>
          <p:cNvSpPr>
            <a:spLocks noChangeAspect="1"/>
          </p:cNvSpPr>
          <p:nvPr/>
        </p:nvSpPr>
        <p:spPr>
          <a:xfrm>
            <a:off x="2370835" y="959779"/>
            <a:ext cx="2144311" cy="1431407"/>
          </a:xfrm>
          <a:prstGeom prst="rect">
            <a:avLst/>
          </a:prstGeom>
          <a:solidFill>
            <a:srgbClr val="AFDDFF">
              <a:alpha val="45000"/>
            </a:srgb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xmlns="" id="{FDDA1EBF-951C-41C2-8470-47783FCE81C3}"/>
              </a:ext>
            </a:extLst>
          </p:cNvPr>
          <p:cNvSpPr>
            <a:spLocks noChangeAspect="1"/>
          </p:cNvSpPr>
          <p:nvPr/>
        </p:nvSpPr>
        <p:spPr>
          <a:xfrm>
            <a:off x="111183" y="959779"/>
            <a:ext cx="2131554" cy="1427541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tângulo 134">
            <a:extLst>
              <a:ext uri="{FF2B5EF4-FFF2-40B4-BE49-F238E27FC236}">
                <a16:creationId xmlns:a16="http://schemas.microsoft.com/office/drawing/2014/main" xmlns="" id="{839AA609-609F-405B-ACED-D1BF9CD54A3A}"/>
              </a:ext>
            </a:extLst>
          </p:cNvPr>
          <p:cNvSpPr>
            <a:spLocks noChangeAspect="1"/>
          </p:cNvSpPr>
          <p:nvPr/>
        </p:nvSpPr>
        <p:spPr>
          <a:xfrm>
            <a:off x="147232" y="812072"/>
            <a:ext cx="2098664" cy="1928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Descoberta</a:t>
            </a:r>
          </a:p>
        </p:txBody>
      </p:sp>
      <p:sp>
        <p:nvSpPr>
          <p:cNvPr id="136" name="Retângulo 135">
            <a:extLst>
              <a:ext uri="{FF2B5EF4-FFF2-40B4-BE49-F238E27FC236}">
                <a16:creationId xmlns:a16="http://schemas.microsoft.com/office/drawing/2014/main" xmlns="" id="{E3D280A0-9375-40F3-BA37-31B518B19AEB}"/>
              </a:ext>
            </a:extLst>
          </p:cNvPr>
          <p:cNvSpPr>
            <a:spLocks noChangeAspect="1"/>
          </p:cNvSpPr>
          <p:nvPr/>
        </p:nvSpPr>
        <p:spPr>
          <a:xfrm>
            <a:off x="2364717" y="809773"/>
            <a:ext cx="2138604" cy="197232"/>
          </a:xfrm>
          <a:prstGeom prst="rect">
            <a:avLst/>
          </a:prstGeom>
          <a:solidFill>
            <a:srgbClr val="00206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Fase pré-clínica</a:t>
            </a:r>
          </a:p>
        </p:txBody>
      </p:sp>
      <p:sp>
        <p:nvSpPr>
          <p:cNvPr id="137" name="Retângulo 136">
            <a:extLst>
              <a:ext uri="{FF2B5EF4-FFF2-40B4-BE49-F238E27FC236}">
                <a16:creationId xmlns:a16="http://schemas.microsoft.com/office/drawing/2014/main" xmlns="" id="{280565B3-6097-45E6-B08B-DA80359D77C2}"/>
              </a:ext>
            </a:extLst>
          </p:cNvPr>
          <p:cNvSpPr>
            <a:spLocks noChangeAspect="1"/>
          </p:cNvSpPr>
          <p:nvPr/>
        </p:nvSpPr>
        <p:spPr>
          <a:xfrm>
            <a:off x="4624048" y="809595"/>
            <a:ext cx="2138604" cy="197232"/>
          </a:xfrm>
          <a:prstGeom prst="rect">
            <a:avLst/>
          </a:prstGeom>
          <a:solidFill>
            <a:srgbClr val="C00000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Fase clínica</a:t>
            </a:r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xmlns="" id="{46D749A8-D016-41FE-87E0-467A8A5BC4DA}"/>
              </a:ext>
            </a:extLst>
          </p:cNvPr>
          <p:cNvSpPr>
            <a:spLocks noChangeAspect="1"/>
          </p:cNvSpPr>
          <p:nvPr/>
        </p:nvSpPr>
        <p:spPr>
          <a:xfrm>
            <a:off x="6888626" y="812054"/>
            <a:ext cx="2106757" cy="19723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Aprovação regulatória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xmlns="" id="{873B63B1-E3A2-4580-ABB4-DE41E72F42FF}"/>
              </a:ext>
            </a:extLst>
          </p:cNvPr>
          <p:cNvSpPr txBox="1">
            <a:spLocks noChangeAspect="1"/>
          </p:cNvSpPr>
          <p:nvPr/>
        </p:nvSpPr>
        <p:spPr>
          <a:xfrm>
            <a:off x="4615605" y="2135597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xmlns="" id="{495F3870-374F-44FD-8B9F-4205A63C4DE5}"/>
              </a:ext>
            </a:extLst>
          </p:cNvPr>
          <p:cNvSpPr txBox="1">
            <a:spLocks noChangeAspect="1"/>
          </p:cNvSpPr>
          <p:nvPr/>
        </p:nvSpPr>
        <p:spPr>
          <a:xfrm>
            <a:off x="5292153" y="2135542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II</a:t>
            </a: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xmlns="" id="{0338AE75-2E60-4510-99DD-A23636DBA122}"/>
              </a:ext>
            </a:extLst>
          </p:cNvPr>
          <p:cNvSpPr txBox="1">
            <a:spLocks noChangeAspect="1"/>
          </p:cNvSpPr>
          <p:nvPr/>
        </p:nvSpPr>
        <p:spPr>
          <a:xfrm>
            <a:off x="6001850" y="2138493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III</a:t>
            </a:r>
          </a:p>
        </p:txBody>
      </p:sp>
      <p:sp>
        <p:nvSpPr>
          <p:cNvPr id="190" name="CaixaDeTexto 189">
            <a:extLst>
              <a:ext uri="{FF2B5EF4-FFF2-40B4-BE49-F238E27FC236}">
                <a16:creationId xmlns:a16="http://schemas.microsoft.com/office/drawing/2014/main" xmlns="" id="{5ED921FA-F243-4BE9-B0F3-60E039749856}"/>
              </a:ext>
            </a:extLst>
          </p:cNvPr>
          <p:cNvSpPr txBox="1">
            <a:spLocks noChangeAspect="1"/>
          </p:cNvSpPr>
          <p:nvPr/>
        </p:nvSpPr>
        <p:spPr>
          <a:xfrm>
            <a:off x="8145823" y="2135597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IV</a:t>
            </a:r>
          </a:p>
        </p:txBody>
      </p:sp>
      <p:sp>
        <p:nvSpPr>
          <p:cNvPr id="191" name="CaixaDeTexto 190">
            <a:extLst>
              <a:ext uri="{FF2B5EF4-FFF2-40B4-BE49-F238E27FC236}">
                <a16:creationId xmlns:a16="http://schemas.microsoft.com/office/drawing/2014/main" xmlns="" id="{2F205DBC-4FEF-4DAC-BFC9-E37322BF0675}"/>
              </a:ext>
            </a:extLst>
          </p:cNvPr>
          <p:cNvSpPr txBox="1">
            <a:spLocks noChangeAspect="1"/>
          </p:cNvSpPr>
          <p:nvPr/>
        </p:nvSpPr>
        <p:spPr>
          <a:xfrm>
            <a:off x="2187071" y="2119412"/>
            <a:ext cx="2435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</a:t>
            </a:r>
            <a:r>
              <a:rPr lang="pt-BR" sz="1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-lead</a:t>
            </a:r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CaixaDeTexto 191">
            <a:extLst>
              <a:ext uri="{FF2B5EF4-FFF2-40B4-BE49-F238E27FC236}">
                <a16:creationId xmlns:a16="http://schemas.microsoft.com/office/drawing/2014/main" xmlns="" id="{36101235-6656-4AA6-9E69-800B802BC2A2}"/>
              </a:ext>
            </a:extLst>
          </p:cNvPr>
          <p:cNvSpPr txBox="1">
            <a:spLocks noChangeAspect="1"/>
          </p:cNvSpPr>
          <p:nvPr/>
        </p:nvSpPr>
        <p:spPr>
          <a:xfrm>
            <a:off x="7007339" y="2138493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xmlns="" id="{55311A94-956E-49B5-91C2-A11FDEF5500C}"/>
              </a:ext>
            </a:extLst>
          </p:cNvPr>
          <p:cNvSpPr txBox="1">
            <a:spLocks noChangeAspect="1"/>
          </p:cNvSpPr>
          <p:nvPr/>
        </p:nvSpPr>
        <p:spPr>
          <a:xfrm>
            <a:off x="4908439" y="459642"/>
            <a:ext cx="42578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Processo de P&amp;D de fármacos convencional</a:t>
            </a:r>
          </a:p>
        </p:txBody>
      </p:sp>
      <p:sp>
        <p:nvSpPr>
          <p:cNvPr id="229" name="Seta: da Esquerda para a Direita 228">
            <a:extLst>
              <a:ext uri="{FF2B5EF4-FFF2-40B4-BE49-F238E27FC236}">
                <a16:creationId xmlns:a16="http://schemas.microsoft.com/office/drawing/2014/main" xmlns="" id="{B3D545AC-0D7A-4184-BD29-B2D0709BF555}"/>
              </a:ext>
            </a:extLst>
          </p:cNvPr>
          <p:cNvSpPr>
            <a:spLocks noChangeAspect="1"/>
          </p:cNvSpPr>
          <p:nvPr/>
        </p:nvSpPr>
        <p:spPr>
          <a:xfrm flipH="1">
            <a:off x="106354" y="2443340"/>
            <a:ext cx="8952653" cy="398213"/>
          </a:xfrm>
          <a:prstGeom prst="leftRightArrow">
            <a:avLst/>
          </a:prstGeom>
          <a:gradFill flip="none" rotWithShape="1">
            <a:gsLst>
              <a:gs pos="0">
                <a:srgbClr val="33CC33">
                  <a:lumMod val="65000"/>
                  <a:lumOff val="35000"/>
                </a:srgbClr>
              </a:gs>
              <a:gs pos="48000">
                <a:srgbClr val="FFE100">
                  <a:lumMod val="65000"/>
                  <a:lumOff val="35000"/>
                </a:srgbClr>
              </a:gs>
              <a:gs pos="26000">
                <a:srgbClr val="00FF00">
                  <a:lumMod val="65000"/>
                  <a:lumOff val="35000"/>
                </a:srgbClr>
              </a:gs>
              <a:gs pos="76000">
                <a:srgbClr val="FF0000">
                  <a:lumMod val="65000"/>
                  <a:lumOff val="35000"/>
                </a:srgbClr>
              </a:gs>
              <a:gs pos="98000">
                <a:srgbClr val="FF0000">
                  <a:lumMod val="65000"/>
                  <a:lumOff val="3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CaixaDeTexto 229">
            <a:extLst>
              <a:ext uri="{FF2B5EF4-FFF2-40B4-BE49-F238E27FC236}">
                <a16:creationId xmlns:a16="http://schemas.microsoft.com/office/drawing/2014/main" xmlns="" id="{8758B063-2851-497E-84DA-1D4F9F95F8D8}"/>
              </a:ext>
            </a:extLst>
          </p:cNvPr>
          <p:cNvSpPr txBox="1">
            <a:spLocks noChangeAspect="1"/>
          </p:cNvSpPr>
          <p:nvPr/>
        </p:nvSpPr>
        <p:spPr>
          <a:xfrm>
            <a:off x="2915048" y="2507518"/>
            <a:ext cx="3236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&gt;10 anos, investimento de até 2,6 bilhões e ↑ risco</a:t>
            </a:r>
          </a:p>
        </p:txBody>
      </p:sp>
      <p:sp>
        <p:nvSpPr>
          <p:cNvPr id="232" name="Retângulo 231">
            <a:extLst>
              <a:ext uri="{FF2B5EF4-FFF2-40B4-BE49-F238E27FC236}">
                <a16:creationId xmlns:a16="http://schemas.microsoft.com/office/drawing/2014/main" xmlns="" id="{EDBB521E-A31E-4B49-B8D0-F6912319D360}"/>
              </a:ext>
            </a:extLst>
          </p:cNvPr>
          <p:cNvSpPr>
            <a:spLocks noChangeAspect="1"/>
          </p:cNvSpPr>
          <p:nvPr/>
        </p:nvSpPr>
        <p:spPr>
          <a:xfrm>
            <a:off x="0" y="4910632"/>
            <a:ext cx="4730638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Ashburn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&amp; Thor. Nat. Rev.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. 3 (2004) 673–683.</a:t>
            </a:r>
          </a:p>
        </p:txBody>
      </p:sp>
      <p:grpSp>
        <p:nvGrpSpPr>
          <p:cNvPr id="233" name="Agrupar 232">
            <a:extLst>
              <a:ext uri="{FF2B5EF4-FFF2-40B4-BE49-F238E27FC236}">
                <a16:creationId xmlns:a16="http://schemas.microsoft.com/office/drawing/2014/main" xmlns="" id="{0EC41EB8-F885-4AE7-AC20-1479160D5723}"/>
              </a:ext>
            </a:extLst>
          </p:cNvPr>
          <p:cNvGrpSpPr>
            <a:grpSpLocks noChangeAspect="1"/>
          </p:cNvGrpSpPr>
          <p:nvPr/>
        </p:nvGrpSpPr>
        <p:grpSpPr>
          <a:xfrm>
            <a:off x="88275" y="3198758"/>
            <a:ext cx="3384118" cy="1404020"/>
            <a:chOff x="350831" y="4282694"/>
            <a:chExt cx="4360845" cy="1809250"/>
          </a:xfrm>
        </p:grpSpPr>
        <p:sp>
          <p:nvSpPr>
            <p:cNvPr id="234" name="Retângulo 233">
              <a:extLst>
                <a:ext uri="{FF2B5EF4-FFF2-40B4-BE49-F238E27FC236}">
                  <a16:creationId xmlns:a16="http://schemas.microsoft.com/office/drawing/2014/main" xmlns="" id="{EC4CCF19-CDFC-456F-B98B-D39D0EF7832C}"/>
                </a:ext>
              </a:extLst>
            </p:cNvPr>
            <p:cNvSpPr/>
            <p:nvPr/>
          </p:nvSpPr>
          <p:spPr>
            <a:xfrm>
              <a:off x="350831" y="4703818"/>
              <a:ext cx="4345606" cy="138812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Descoberta de novas aplicações terapêuticas para fármacos aprovados ou candidatos a fármacos em estudos clínicos</a:t>
              </a:r>
            </a:p>
          </p:txBody>
        </p:sp>
        <p:sp>
          <p:nvSpPr>
            <p:cNvPr id="235" name="CaixaDeTexto 234">
              <a:extLst>
                <a:ext uri="{FF2B5EF4-FFF2-40B4-BE49-F238E27FC236}">
                  <a16:creationId xmlns:a16="http://schemas.microsoft.com/office/drawing/2014/main" xmlns="" id="{106340FF-AB86-42DA-9C43-7110A3A00036}"/>
                </a:ext>
              </a:extLst>
            </p:cNvPr>
            <p:cNvSpPr txBox="1"/>
            <p:nvPr/>
          </p:nvSpPr>
          <p:spPr>
            <a:xfrm>
              <a:off x="350831" y="4282694"/>
              <a:ext cx="4360845" cy="39660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 que é o reposicionamento?</a:t>
              </a:r>
            </a:p>
          </p:txBody>
        </p:sp>
      </p:grpSp>
      <p:sp>
        <p:nvSpPr>
          <p:cNvPr id="270" name="Fluxograma: Mesclar 16">
            <a:extLst>
              <a:ext uri="{FF2B5EF4-FFF2-40B4-BE49-F238E27FC236}">
                <a16:creationId xmlns:a16="http://schemas.microsoft.com/office/drawing/2014/main" xmlns="" id="{868F67E1-6E58-40B7-913C-6FBFE09B9091}"/>
              </a:ext>
            </a:extLst>
          </p:cNvPr>
          <p:cNvSpPr/>
          <p:nvPr/>
        </p:nvSpPr>
        <p:spPr>
          <a:xfrm rot="16200000">
            <a:off x="3675952" y="-2501610"/>
            <a:ext cx="1337783" cy="83508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38 w 10000"/>
              <a:gd name="connsiteY2" fmla="*/ 2704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638 w 10000"/>
              <a:gd name="connsiteY2" fmla="*/ 2704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1557 w 10000"/>
              <a:gd name="connsiteY4" fmla="*/ 302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386 w 10000"/>
              <a:gd name="connsiteY2" fmla="*/ 3123 h 10000"/>
              <a:gd name="connsiteX3" fmla="*/ 5000 w 10000"/>
              <a:gd name="connsiteY3" fmla="*/ 10000 h 10000"/>
              <a:gd name="connsiteX4" fmla="*/ 3076 w 10000"/>
              <a:gd name="connsiteY4" fmla="*/ 312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386" y="3123"/>
                </a:lnTo>
                <a:lnTo>
                  <a:pt x="5000" y="10000"/>
                </a:lnTo>
                <a:lnTo>
                  <a:pt x="3076" y="312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alpha val="40000"/>
                </a:srgbClr>
              </a:gs>
              <a:gs pos="20000">
                <a:srgbClr val="FFC000">
                  <a:alpha val="51000"/>
                </a:srgbClr>
              </a:gs>
              <a:gs pos="37000">
                <a:srgbClr val="FFFF00">
                  <a:alpha val="64000"/>
                </a:srgbClr>
              </a:gs>
              <a:gs pos="98198">
                <a:srgbClr val="00B050">
                  <a:alpha val="55000"/>
                </a:srgbClr>
              </a:gs>
              <a:gs pos="64000">
                <a:srgbClr val="92D050">
                  <a:alpha val="4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1" name="Imagem 270">
            <a:extLst>
              <a:ext uri="{FF2B5EF4-FFF2-40B4-BE49-F238E27FC236}">
                <a16:creationId xmlns:a16="http://schemas.microsoft.com/office/drawing/2014/main" xmlns="" id="{D01BD073-A45A-4A1E-90AC-545277BE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055531" y="1389087"/>
            <a:ext cx="816755" cy="545597"/>
          </a:xfrm>
          <a:prstGeom prst="rect">
            <a:avLst/>
          </a:prstGeom>
        </p:spPr>
      </p:pic>
      <p:sp>
        <p:nvSpPr>
          <p:cNvPr id="148" name="CaixaDeTexto 147">
            <a:extLst>
              <a:ext uri="{FF2B5EF4-FFF2-40B4-BE49-F238E27FC236}">
                <a16:creationId xmlns:a16="http://schemas.microsoft.com/office/drawing/2014/main" xmlns="" id="{B2230280-7285-42DD-A08A-17D953A38D5F}"/>
              </a:ext>
            </a:extLst>
          </p:cNvPr>
          <p:cNvSpPr txBox="1">
            <a:spLocks noChangeAspect="1"/>
          </p:cNvSpPr>
          <p:nvPr/>
        </p:nvSpPr>
        <p:spPr>
          <a:xfrm>
            <a:off x="22154" y="2095898"/>
            <a:ext cx="2435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pt-BR" sz="1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pt-BR" sz="1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Screening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Picture 6" descr="Resultado de imagem para anvisa logo">
            <a:extLst>
              <a:ext uri="{FF2B5EF4-FFF2-40B4-BE49-F238E27FC236}">
                <a16:creationId xmlns:a16="http://schemas.microsoft.com/office/drawing/2014/main" xmlns="" id="{54D993B8-E5BA-45F7-94CD-96191A84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45" y="1450559"/>
            <a:ext cx="504525" cy="4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Imagem 274">
            <a:extLst>
              <a:ext uri="{FF2B5EF4-FFF2-40B4-BE49-F238E27FC236}">
                <a16:creationId xmlns:a16="http://schemas.microsoft.com/office/drawing/2014/main" xmlns="" id="{C86AE0A2-D909-48C4-9E19-A6B85C46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43" y="1095806"/>
            <a:ext cx="1314772" cy="1016876"/>
          </a:xfrm>
          <a:prstGeom prst="rect">
            <a:avLst/>
          </a:prstGeom>
        </p:spPr>
      </p:pic>
      <p:pic>
        <p:nvPicPr>
          <p:cNvPr id="276" name="Imagem 275">
            <a:extLst>
              <a:ext uri="{FF2B5EF4-FFF2-40B4-BE49-F238E27FC236}">
                <a16:creationId xmlns:a16="http://schemas.microsoft.com/office/drawing/2014/main" xmlns="" id="{A3A95823-ECA4-4254-854B-8B5E7A79B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52" y="1425003"/>
            <a:ext cx="539375" cy="519301"/>
          </a:xfrm>
          <a:prstGeom prst="rect">
            <a:avLst/>
          </a:prstGeom>
        </p:spPr>
      </p:pic>
      <p:pic>
        <p:nvPicPr>
          <p:cNvPr id="277" name="Imagem 276">
            <a:extLst>
              <a:ext uri="{FF2B5EF4-FFF2-40B4-BE49-F238E27FC236}">
                <a16:creationId xmlns:a16="http://schemas.microsoft.com/office/drawing/2014/main" xmlns="" id="{3212AD6B-FF15-406D-90F8-AFA13010B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056" y="1183012"/>
            <a:ext cx="789845" cy="982110"/>
          </a:xfrm>
          <a:prstGeom prst="rect">
            <a:avLst/>
          </a:prstGeom>
        </p:spPr>
      </p:pic>
      <p:pic>
        <p:nvPicPr>
          <p:cNvPr id="278" name="Imagem 277">
            <a:extLst>
              <a:ext uri="{FF2B5EF4-FFF2-40B4-BE49-F238E27FC236}">
                <a16:creationId xmlns:a16="http://schemas.microsoft.com/office/drawing/2014/main" xmlns="" id="{2BA3ED52-211C-4E81-8B07-79843C375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707" y="1412551"/>
            <a:ext cx="539375" cy="519301"/>
          </a:xfrm>
          <a:prstGeom prst="rect">
            <a:avLst/>
          </a:prstGeom>
        </p:spPr>
      </p:pic>
      <p:pic>
        <p:nvPicPr>
          <p:cNvPr id="279" name="Imagem 278">
            <a:extLst>
              <a:ext uri="{FF2B5EF4-FFF2-40B4-BE49-F238E27FC236}">
                <a16:creationId xmlns:a16="http://schemas.microsoft.com/office/drawing/2014/main" xmlns="" id="{32CFF65F-B587-4BD8-B93A-567800972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629" y="1435468"/>
            <a:ext cx="539375" cy="519301"/>
          </a:xfrm>
          <a:prstGeom prst="rect">
            <a:avLst/>
          </a:prstGeom>
        </p:spPr>
      </p:pic>
      <p:pic>
        <p:nvPicPr>
          <p:cNvPr id="280" name="Imagem 279">
            <a:extLst>
              <a:ext uri="{FF2B5EF4-FFF2-40B4-BE49-F238E27FC236}">
                <a16:creationId xmlns:a16="http://schemas.microsoft.com/office/drawing/2014/main" xmlns="" id="{627633F7-3CF3-4924-B6D3-B48CCEA50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889" y="1396366"/>
            <a:ext cx="539375" cy="519301"/>
          </a:xfrm>
          <a:prstGeom prst="rect">
            <a:avLst/>
          </a:prstGeom>
        </p:spPr>
      </p:pic>
      <p:pic>
        <p:nvPicPr>
          <p:cNvPr id="281" name="Imagem 280">
            <a:extLst>
              <a:ext uri="{FF2B5EF4-FFF2-40B4-BE49-F238E27FC236}">
                <a16:creationId xmlns:a16="http://schemas.microsoft.com/office/drawing/2014/main" xmlns="" id="{0C35C895-0CB8-4641-A5CC-82DA1304A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921" y="1445113"/>
            <a:ext cx="539375" cy="519301"/>
          </a:xfrm>
          <a:prstGeom prst="rect">
            <a:avLst/>
          </a:prstGeom>
        </p:spPr>
      </p:pic>
      <p:pic>
        <p:nvPicPr>
          <p:cNvPr id="282" name="Imagem 281">
            <a:extLst>
              <a:ext uri="{FF2B5EF4-FFF2-40B4-BE49-F238E27FC236}">
                <a16:creationId xmlns:a16="http://schemas.microsoft.com/office/drawing/2014/main" xmlns="" id="{438CDBB0-34FC-40B9-A565-87FC0FB1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592" y="1497942"/>
            <a:ext cx="539375" cy="519301"/>
          </a:xfrm>
          <a:prstGeom prst="rect">
            <a:avLst/>
          </a:prstGeom>
        </p:spPr>
      </p:pic>
      <p:pic>
        <p:nvPicPr>
          <p:cNvPr id="285" name="Imagem 284">
            <a:extLst>
              <a:ext uri="{FF2B5EF4-FFF2-40B4-BE49-F238E27FC236}">
                <a16:creationId xmlns:a16="http://schemas.microsoft.com/office/drawing/2014/main" xmlns="" id="{8E930E62-CDB3-457B-92C9-FD2D65EAB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052" y="1463672"/>
            <a:ext cx="638782" cy="475523"/>
          </a:xfrm>
          <a:prstGeom prst="rect">
            <a:avLst/>
          </a:prstGeom>
        </p:spPr>
      </p:pic>
      <p:pic>
        <p:nvPicPr>
          <p:cNvPr id="287" name="Imagem 286">
            <a:extLst>
              <a:ext uri="{FF2B5EF4-FFF2-40B4-BE49-F238E27FC236}">
                <a16:creationId xmlns:a16="http://schemas.microsoft.com/office/drawing/2014/main" xmlns="" id="{819D1650-3E83-4268-9C7A-D773867C0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583" y="1308896"/>
            <a:ext cx="464253" cy="804112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6C23F206-5630-4640-A8CC-F1C8E0A26E61}"/>
              </a:ext>
            </a:extLst>
          </p:cNvPr>
          <p:cNvGrpSpPr/>
          <p:nvPr/>
        </p:nvGrpSpPr>
        <p:grpSpPr>
          <a:xfrm>
            <a:off x="3765188" y="2874894"/>
            <a:ext cx="5378812" cy="2266703"/>
            <a:chOff x="3765188" y="2874894"/>
            <a:chExt cx="5378812" cy="2266703"/>
          </a:xfrm>
        </p:grpSpPr>
        <p:sp>
          <p:nvSpPr>
            <p:cNvPr id="195" name="Retângulo 194">
              <a:extLst>
                <a:ext uri="{FF2B5EF4-FFF2-40B4-BE49-F238E27FC236}">
                  <a16:creationId xmlns:a16="http://schemas.microsoft.com/office/drawing/2014/main" xmlns="" id="{AF92A1FB-B34E-4F25-B50C-19F427162AB9}"/>
                </a:ext>
              </a:extLst>
            </p:cNvPr>
            <p:cNvSpPr/>
            <p:nvPr/>
          </p:nvSpPr>
          <p:spPr>
            <a:xfrm>
              <a:off x="6895258" y="3420984"/>
              <a:ext cx="2106757" cy="123076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5000"/>
              </a:scheme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tângulo 196">
              <a:extLst>
                <a:ext uri="{FF2B5EF4-FFF2-40B4-BE49-F238E27FC236}">
                  <a16:creationId xmlns:a16="http://schemas.microsoft.com/office/drawing/2014/main" xmlns="" id="{001E720E-6B40-46BE-AF44-073EE09EB0F5}"/>
                </a:ext>
              </a:extLst>
            </p:cNvPr>
            <p:cNvSpPr/>
            <p:nvPr/>
          </p:nvSpPr>
          <p:spPr>
            <a:xfrm>
              <a:off x="5363512" y="3420984"/>
              <a:ext cx="1380022" cy="1246512"/>
            </a:xfrm>
            <a:prstGeom prst="rect">
              <a:avLst/>
            </a:prstGeom>
            <a:solidFill>
              <a:srgbClr val="FFD5D5">
                <a:alpha val="45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tângulo 197">
              <a:extLst>
                <a:ext uri="{FF2B5EF4-FFF2-40B4-BE49-F238E27FC236}">
                  <a16:creationId xmlns:a16="http://schemas.microsoft.com/office/drawing/2014/main" xmlns="" id="{CFDE4C75-A8AC-437C-8DC8-E0635B40FE22}"/>
                </a:ext>
              </a:extLst>
            </p:cNvPr>
            <p:cNvSpPr/>
            <p:nvPr/>
          </p:nvSpPr>
          <p:spPr>
            <a:xfrm>
              <a:off x="3835806" y="3353859"/>
              <a:ext cx="1372174" cy="1309272"/>
            </a:xfrm>
            <a:prstGeom prst="rect">
              <a:avLst/>
            </a:prstGeom>
            <a:solidFill>
              <a:srgbClr val="AFDDFF">
                <a:alpha val="45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tângulo 199">
              <a:extLst>
                <a:ext uri="{FF2B5EF4-FFF2-40B4-BE49-F238E27FC236}">
                  <a16:creationId xmlns:a16="http://schemas.microsoft.com/office/drawing/2014/main" xmlns="" id="{D0E5F212-2359-476B-A66E-78331AA7A480}"/>
                </a:ext>
              </a:extLst>
            </p:cNvPr>
            <p:cNvSpPr/>
            <p:nvPr/>
          </p:nvSpPr>
          <p:spPr>
            <a:xfrm>
              <a:off x="3842871" y="3223930"/>
              <a:ext cx="1353284" cy="197232"/>
            </a:xfrm>
            <a:prstGeom prst="rect">
              <a:avLst/>
            </a:prstGeom>
            <a:solidFill>
              <a:srgbClr val="00206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Fase pré-clínica</a:t>
              </a:r>
            </a:p>
          </p:txBody>
        </p:sp>
        <p:sp>
          <p:nvSpPr>
            <p:cNvPr id="202" name="Retângulo 201">
              <a:extLst>
                <a:ext uri="{FF2B5EF4-FFF2-40B4-BE49-F238E27FC236}">
                  <a16:creationId xmlns:a16="http://schemas.microsoft.com/office/drawing/2014/main" xmlns="" id="{B67343F0-4995-4E10-A699-A11D44F65FEA}"/>
                </a:ext>
              </a:extLst>
            </p:cNvPr>
            <p:cNvSpPr/>
            <p:nvPr/>
          </p:nvSpPr>
          <p:spPr>
            <a:xfrm>
              <a:off x="6895258" y="3226210"/>
              <a:ext cx="2106757" cy="19723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Aprovação regulatória</a:t>
              </a:r>
            </a:p>
          </p:txBody>
        </p:sp>
        <p:sp>
          <p:nvSpPr>
            <p:cNvPr id="203" name="CaixaDeTexto 202">
              <a:extLst>
                <a:ext uri="{FF2B5EF4-FFF2-40B4-BE49-F238E27FC236}">
                  <a16:creationId xmlns:a16="http://schemas.microsoft.com/office/drawing/2014/main" xmlns="" id="{7F98FA41-EEDA-4FCE-9EA2-4CB0CC1271AB}"/>
                </a:ext>
              </a:extLst>
            </p:cNvPr>
            <p:cNvSpPr txBox="1"/>
            <p:nvPr/>
          </p:nvSpPr>
          <p:spPr>
            <a:xfrm>
              <a:off x="5346529" y="4406136"/>
              <a:ext cx="6319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II</a:t>
              </a:r>
            </a:p>
          </p:txBody>
        </p:sp>
        <p:sp>
          <p:nvSpPr>
            <p:cNvPr id="204" name="CaixaDeTexto 203">
              <a:extLst>
                <a:ext uri="{FF2B5EF4-FFF2-40B4-BE49-F238E27FC236}">
                  <a16:creationId xmlns:a16="http://schemas.microsoft.com/office/drawing/2014/main" xmlns="" id="{6BB8FAE4-E29F-441A-8D71-00F8BE4FAC2B}"/>
                </a:ext>
              </a:extLst>
            </p:cNvPr>
            <p:cNvSpPr txBox="1"/>
            <p:nvPr/>
          </p:nvSpPr>
          <p:spPr>
            <a:xfrm>
              <a:off x="6023586" y="4411353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III</a:t>
              </a:r>
            </a:p>
          </p:txBody>
        </p:sp>
        <p:sp>
          <p:nvSpPr>
            <p:cNvPr id="213" name="CaixaDeTexto 212">
              <a:extLst>
                <a:ext uri="{FF2B5EF4-FFF2-40B4-BE49-F238E27FC236}">
                  <a16:creationId xmlns:a16="http://schemas.microsoft.com/office/drawing/2014/main" xmlns="" id="{D446D2B2-D337-4BC4-B773-8B693EC1BAF3}"/>
                </a:ext>
              </a:extLst>
            </p:cNvPr>
            <p:cNvSpPr txBox="1"/>
            <p:nvPr/>
          </p:nvSpPr>
          <p:spPr>
            <a:xfrm>
              <a:off x="8129078" y="4413293"/>
              <a:ext cx="6815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FASE IV</a:t>
              </a:r>
            </a:p>
          </p:txBody>
        </p:sp>
        <p:sp>
          <p:nvSpPr>
            <p:cNvPr id="214" name="Retângulo 213">
              <a:extLst>
                <a:ext uri="{FF2B5EF4-FFF2-40B4-BE49-F238E27FC236}">
                  <a16:creationId xmlns:a16="http://schemas.microsoft.com/office/drawing/2014/main" xmlns="" id="{88CCD46B-7D02-48AD-88E3-868579916266}"/>
                </a:ext>
              </a:extLst>
            </p:cNvPr>
            <p:cNvSpPr/>
            <p:nvPr/>
          </p:nvSpPr>
          <p:spPr>
            <a:xfrm>
              <a:off x="3782692" y="3184763"/>
              <a:ext cx="5251117" cy="1498415"/>
            </a:xfrm>
            <a:prstGeom prst="rect">
              <a:avLst/>
            </a:prstGeom>
            <a:noFill/>
            <a:ln w="3175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CaixaDeTexto 214">
              <a:extLst>
                <a:ext uri="{FF2B5EF4-FFF2-40B4-BE49-F238E27FC236}">
                  <a16:creationId xmlns:a16="http://schemas.microsoft.com/office/drawing/2014/main" xmlns="" id="{C684FB47-6CB6-437F-B6E9-0BA4474859D9}"/>
                </a:ext>
              </a:extLst>
            </p:cNvPr>
            <p:cNvSpPr txBox="1"/>
            <p:nvPr/>
          </p:nvSpPr>
          <p:spPr>
            <a:xfrm>
              <a:off x="3835476" y="4432817"/>
              <a:ext cx="13959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Ensaios biológicos</a:t>
              </a:r>
              <a:endParaRPr lang="pt-B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CaixaDeTexto 215">
              <a:extLst>
                <a:ext uri="{FF2B5EF4-FFF2-40B4-BE49-F238E27FC236}">
                  <a16:creationId xmlns:a16="http://schemas.microsoft.com/office/drawing/2014/main" xmlns="" id="{833A0242-C47E-4376-80DB-015CF988873D}"/>
                </a:ext>
              </a:extLst>
            </p:cNvPr>
            <p:cNvSpPr txBox="1"/>
            <p:nvPr/>
          </p:nvSpPr>
          <p:spPr>
            <a:xfrm>
              <a:off x="6946979" y="4420452"/>
              <a:ext cx="7040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Registro</a:t>
              </a:r>
            </a:p>
          </p:txBody>
        </p:sp>
        <p:sp>
          <p:nvSpPr>
            <p:cNvPr id="220" name="CaixaDeTexto 219">
              <a:extLst>
                <a:ext uri="{FF2B5EF4-FFF2-40B4-BE49-F238E27FC236}">
                  <a16:creationId xmlns:a16="http://schemas.microsoft.com/office/drawing/2014/main" xmlns="" id="{24A4C238-055E-483E-AF03-D98B0038CFD8}"/>
                </a:ext>
              </a:extLst>
            </p:cNvPr>
            <p:cNvSpPr txBox="1"/>
            <p:nvPr/>
          </p:nvSpPr>
          <p:spPr>
            <a:xfrm>
              <a:off x="6255068" y="2874894"/>
              <a:ext cx="2888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Reposicionamento de fármacos</a:t>
              </a:r>
            </a:p>
          </p:txBody>
        </p:sp>
        <p:sp>
          <p:nvSpPr>
            <p:cNvPr id="228" name="Seta: da Esquerda para a Direita 227">
              <a:extLst>
                <a:ext uri="{FF2B5EF4-FFF2-40B4-BE49-F238E27FC236}">
                  <a16:creationId xmlns:a16="http://schemas.microsoft.com/office/drawing/2014/main" xmlns="" id="{4FC66814-7A9B-431D-A122-DE23FC8CB3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765188" y="4743384"/>
              <a:ext cx="5268620" cy="398213"/>
            </a:xfrm>
            <a:prstGeom prst="leftRightArrow">
              <a:avLst/>
            </a:prstGeom>
            <a:gradFill flip="none" rotWithShape="1">
              <a:gsLst>
                <a:gs pos="0">
                  <a:srgbClr val="33CC33">
                    <a:lumMod val="65000"/>
                    <a:lumOff val="35000"/>
                  </a:srgbClr>
                </a:gs>
                <a:gs pos="48000">
                  <a:srgbClr val="FFE100">
                    <a:lumMod val="65000"/>
                    <a:lumOff val="35000"/>
                  </a:srgbClr>
                </a:gs>
                <a:gs pos="26000">
                  <a:srgbClr val="00FF00">
                    <a:lumMod val="65000"/>
                    <a:lumOff val="35000"/>
                  </a:srgbClr>
                </a:gs>
                <a:gs pos="76000">
                  <a:srgbClr val="FF0000">
                    <a:lumMod val="65000"/>
                    <a:lumOff val="35000"/>
                  </a:srgbClr>
                </a:gs>
                <a:gs pos="98000">
                  <a:srgbClr val="FF0000">
                    <a:lumMod val="65000"/>
                    <a:lumOff val="3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CaixaDeTexto 230">
              <a:extLst>
                <a:ext uri="{FF2B5EF4-FFF2-40B4-BE49-F238E27FC236}">
                  <a16:creationId xmlns:a16="http://schemas.microsoft.com/office/drawing/2014/main" xmlns="" id="{11B1CE29-657A-4AFF-A8F3-E4955F898A6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186236" y="4809833"/>
              <a:ext cx="21627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7 anos, ↓ investimentos e ↓ risco</a:t>
              </a:r>
            </a:p>
          </p:txBody>
        </p:sp>
        <p:sp>
          <p:nvSpPr>
            <p:cNvPr id="294" name="Fluxograma: Mesclar 16">
              <a:extLst>
                <a:ext uri="{FF2B5EF4-FFF2-40B4-BE49-F238E27FC236}">
                  <a16:creationId xmlns:a16="http://schemas.microsoft.com/office/drawing/2014/main" xmlns="" id="{6D6F1AD6-F8B9-44DC-8DCC-15E6E6AC362B}"/>
                </a:ext>
              </a:extLst>
            </p:cNvPr>
            <p:cNvSpPr/>
            <p:nvPr/>
          </p:nvSpPr>
          <p:spPr>
            <a:xfrm rot="16200000">
              <a:off x="5822805" y="1614718"/>
              <a:ext cx="963236" cy="495394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638 w 10000"/>
                <a:gd name="connsiteY2" fmla="*/ 2704 h 10000"/>
                <a:gd name="connsiteX3" fmla="*/ 5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638 w 10000"/>
                <a:gd name="connsiteY2" fmla="*/ 2704 h 10000"/>
                <a:gd name="connsiteX3" fmla="*/ 5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86 w 10000"/>
                <a:gd name="connsiteY2" fmla="*/ 3123 h 10000"/>
                <a:gd name="connsiteX3" fmla="*/ 5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86 w 10000"/>
                <a:gd name="connsiteY2" fmla="*/ 3123 h 10000"/>
                <a:gd name="connsiteX3" fmla="*/ 5000 w 10000"/>
                <a:gd name="connsiteY3" fmla="*/ 10000 h 10000"/>
                <a:gd name="connsiteX4" fmla="*/ 1557 w 10000"/>
                <a:gd name="connsiteY4" fmla="*/ 302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386 w 10000"/>
                <a:gd name="connsiteY2" fmla="*/ 3123 h 10000"/>
                <a:gd name="connsiteX3" fmla="*/ 5000 w 10000"/>
                <a:gd name="connsiteY3" fmla="*/ 10000 h 10000"/>
                <a:gd name="connsiteX4" fmla="*/ 3076 w 10000"/>
                <a:gd name="connsiteY4" fmla="*/ 3123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386" y="3123"/>
                  </a:lnTo>
                  <a:lnTo>
                    <a:pt x="5000" y="10000"/>
                  </a:lnTo>
                  <a:lnTo>
                    <a:pt x="3076" y="312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40000"/>
                  </a:srgbClr>
                </a:gs>
                <a:gs pos="20000">
                  <a:srgbClr val="FFC000">
                    <a:alpha val="51000"/>
                  </a:srgbClr>
                </a:gs>
                <a:gs pos="37000">
                  <a:srgbClr val="FFFF00">
                    <a:alpha val="64000"/>
                  </a:srgbClr>
                </a:gs>
                <a:gs pos="98198">
                  <a:srgbClr val="00B050">
                    <a:alpha val="55000"/>
                  </a:srgbClr>
                </a:gs>
                <a:gs pos="64000">
                  <a:srgbClr val="92D050">
                    <a:alpha val="49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1" name="Retângulo 200">
              <a:extLst>
                <a:ext uri="{FF2B5EF4-FFF2-40B4-BE49-F238E27FC236}">
                  <a16:creationId xmlns:a16="http://schemas.microsoft.com/office/drawing/2014/main" xmlns="" id="{2CBD74E8-1525-4A74-9AB8-805A3A3DF989}"/>
                </a:ext>
              </a:extLst>
            </p:cNvPr>
            <p:cNvSpPr/>
            <p:nvPr/>
          </p:nvSpPr>
          <p:spPr>
            <a:xfrm>
              <a:off x="5360413" y="3223752"/>
              <a:ext cx="1393285" cy="197232"/>
            </a:xfrm>
            <a:prstGeom prst="rect">
              <a:avLst/>
            </a:prstGeom>
            <a:solidFill>
              <a:srgbClr val="C00000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Fase clínica</a:t>
              </a:r>
            </a:p>
          </p:txBody>
        </p:sp>
        <p:pic>
          <p:nvPicPr>
            <p:cNvPr id="290" name="Imagem 289">
              <a:extLst>
                <a:ext uri="{FF2B5EF4-FFF2-40B4-BE49-F238E27FC236}">
                  <a16:creationId xmlns:a16="http://schemas.microsoft.com/office/drawing/2014/main" xmlns="" id="{88C535AB-CCDD-471E-A43F-B02D58A7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3514" y="3744498"/>
              <a:ext cx="539375" cy="519301"/>
            </a:xfrm>
            <a:prstGeom prst="rect">
              <a:avLst/>
            </a:prstGeom>
          </p:spPr>
        </p:pic>
        <p:pic>
          <p:nvPicPr>
            <p:cNvPr id="291" name="Imagem 290">
              <a:extLst>
                <a:ext uri="{FF2B5EF4-FFF2-40B4-BE49-F238E27FC236}">
                  <a16:creationId xmlns:a16="http://schemas.microsoft.com/office/drawing/2014/main" xmlns="" id="{418964B9-9425-43FC-B946-A3587BDA9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4774" y="3705396"/>
              <a:ext cx="539375" cy="519301"/>
            </a:xfrm>
            <a:prstGeom prst="rect">
              <a:avLst/>
            </a:prstGeom>
          </p:spPr>
        </p:pic>
        <p:pic>
          <p:nvPicPr>
            <p:cNvPr id="292" name="Imagem 291">
              <a:extLst>
                <a:ext uri="{FF2B5EF4-FFF2-40B4-BE49-F238E27FC236}">
                  <a16:creationId xmlns:a16="http://schemas.microsoft.com/office/drawing/2014/main" xmlns="" id="{AE9925D9-91AF-46CC-9823-9F4EF6CE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2806" y="3754143"/>
              <a:ext cx="539375" cy="519301"/>
            </a:xfrm>
            <a:prstGeom prst="rect">
              <a:avLst/>
            </a:prstGeom>
          </p:spPr>
        </p:pic>
        <p:pic>
          <p:nvPicPr>
            <p:cNvPr id="293" name="Imagem 292">
              <a:extLst>
                <a:ext uri="{FF2B5EF4-FFF2-40B4-BE49-F238E27FC236}">
                  <a16:creationId xmlns:a16="http://schemas.microsoft.com/office/drawing/2014/main" xmlns="" id="{9FD48F97-EE28-4098-9800-FD15FF3FE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9477" y="3806972"/>
              <a:ext cx="539375" cy="519301"/>
            </a:xfrm>
            <a:prstGeom prst="rect">
              <a:avLst/>
            </a:prstGeom>
          </p:spPr>
        </p:pic>
        <p:pic>
          <p:nvPicPr>
            <p:cNvPr id="289" name="Imagem 288">
              <a:extLst>
                <a:ext uri="{FF2B5EF4-FFF2-40B4-BE49-F238E27FC236}">
                  <a16:creationId xmlns:a16="http://schemas.microsoft.com/office/drawing/2014/main" xmlns="" id="{6AE53887-B811-475B-A44D-4B5C03F81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8592" y="3721581"/>
              <a:ext cx="539375" cy="519301"/>
            </a:xfrm>
            <a:prstGeom prst="rect">
              <a:avLst/>
            </a:prstGeom>
          </p:spPr>
        </p:pic>
        <p:pic>
          <p:nvPicPr>
            <p:cNvPr id="288" name="Imagem 287">
              <a:extLst>
                <a:ext uri="{FF2B5EF4-FFF2-40B4-BE49-F238E27FC236}">
                  <a16:creationId xmlns:a16="http://schemas.microsoft.com/office/drawing/2014/main" xmlns="" id="{F9F728A5-A4CA-41EF-B3FC-BCEABD2A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0682" y="3509202"/>
              <a:ext cx="789845" cy="982110"/>
            </a:xfrm>
            <a:prstGeom prst="rect">
              <a:avLst/>
            </a:prstGeom>
          </p:spPr>
        </p:pic>
        <p:pic>
          <p:nvPicPr>
            <p:cNvPr id="272" name="Imagem 271">
              <a:extLst>
                <a:ext uri="{FF2B5EF4-FFF2-40B4-BE49-F238E27FC236}">
                  <a16:creationId xmlns:a16="http://schemas.microsoft.com/office/drawing/2014/main" xmlns="" id="{DED9E26A-DF39-4A1E-9A99-AB60927B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074307" y="3797902"/>
              <a:ext cx="816755" cy="545597"/>
            </a:xfrm>
            <a:prstGeom prst="rect">
              <a:avLst/>
            </a:prstGeom>
          </p:spPr>
        </p:pic>
        <p:pic>
          <p:nvPicPr>
            <p:cNvPr id="295" name="Picture 6" descr="Resultado de imagem para anvisa logo">
              <a:extLst>
                <a:ext uri="{FF2B5EF4-FFF2-40B4-BE49-F238E27FC236}">
                  <a16:creationId xmlns:a16="http://schemas.microsoft.com/office/drawing/2014/main" xmlns="" id="{0D20FD67-1B9A-4239-A924-B8856B28F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565" y="3873877"/>
              <a:ext cx="504525" cy="46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6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718</Words>
  <Application>Microsoft Office PowerPoint</Application>
  <PresentationFormat>Apresentação na tela (16:9)</PresentationFormat>
  <Paragraphs>175</Paragraphs>
  <Slides>11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Associação Educativa Evangélica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evelin.oliveira</dc:creator>
  <cp:lastModifiedBy>José Luis Rodrigues Martins</cp:lastModifiedBy>
  <cp:revision>199</cp:revision>
  <dcterms:created xsi:type="dcterms:W3CDTF">2018-10-01T22:14:08Z</dcterms:created>
  <dcterms:modified xsi:type="dcterms:W3CDTF">2019-08-27T23:19:14Z</dcterms:modified>
</cp:coreProperties>
</file>